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26"/>
  </p:notesMasterIdLst>
  <p:sldIdLst>
    <p:sldId id="361" r:id="rId6"/>
    <p:sldId id="406" r:id="rId7"/>
    <p:sldId id="390" r:id="rId8"/>
    <p:sldId id="343" r:id="rId9"/>
    <p:sldId id="409" r:id="rId10"/>
    <p:sldId id="366" r:id="rId11"/>
    <p:sldId id="386" r:id="rId12"/>
    <p:sldId id="396" r:id="rId13"/>
    <p:sldId id="368" r:id="rId14"/>
    <p:sldId id="391" r:id="rId15"/>
    <p:sldId id="399" r:id="rId16"/>
    <p:sldId id="372" r:id="rId17"/>
    <p:sldId id="371" r:id="rId18"/>
    <p:sldId id="562" r:id="rId19"/>
    <p:sldId id="408" r:id="rId20"/>
    <p:sldId id="407" r:id="rId21"/>
    <p:sldId id="395" r:id="rId22"/>
    <p:sldId id="397" r:id="rId23"/>
    <p:sldId id="398" r:id="rId24"/>
    <p:sldId id="367" r:id="rId25"/>
  </p:sldIdLst>
  <p:sldSz cx="12192000" cy="6858000"/>
  <p:notesSz cx="6669088" cy="9926638"/>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AF85"/>
    <a:srgbClr val="396E8A"/>
    <a:srgbClr val="E0337D"/>
    <a:srgbClr val="800080"/>
    <a:srgbClr val="69C3AF"/>
    <a:srgbClr val="EB78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A9F7D4-0021-4985-AC15-4ADB25F6EA81}" v="40" dt="2024-04-04T12:10:39.2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199" autoAdjust="0"/>
    <p:restoredTop sz="68241" autoAdjust="0"/>
  </p:normalViewPr>
  <p:slideViewPr>
    <p:cSldViewPr snapToGrid="0">
      <p:cViewPr varScale="1">
        <p:scale>
          <a:sx n="77" d="100"/>
          <a:sy n="77" d="100"/>
        </p:scale>
        <p:origin x="2064"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777607" y="0"/>
            <a:ext cx="2889938" cy="498056"/>
          </a:xfrm>
          <a:prstGeom prst="rect">
            <a:avLst/>
          </a:prstGeom>
        </p:spPr>
        <p:txBody>
          <a:bodyPr vert="horz" lIns="91440" tIns="45720" rIns="91440" bIns="45720" rtlCol="0"/>
          <a:lstStyle>
            <a:lvl1pPr algn="r">
              <a:defRPr sz="1200"/>
            </a:lvl1pPr>
          </a:lstStyle>
          <a:p>
            <a:fld id="{1B49BC00-7F60-4C8B-9EE1-399B862E7545}" type="datetimeFigureOut">
              <a:rPr lang="sv-SE" smtClean="0"/>
              <a:t>2024-04-03</a:t>
            </a:fld>
            <a:endParaRPr lang="sv-SE"/>
          </a:p>
        </p:txBody>
      </p:sp>
      <p:sp>
        <p:nvSpPr>
          <p:cNvPr id="4" name="Platshållare för bildobjekt 3"/>
          <p:cNvSpPr>
            <a:spLocks noGrp="1" noRot="1" noChangeAspect="1"/>
          </p:cNvSpPr>
          <p:nvPr>
            <p:ph type="sldImg" idx="2"/>
          </p:nvPr>
        </p:nvSpPr>
        <p:spPr>
          <a:xfrm>
            <a:off x="357188" y="1241425"/>
            <a:ext cx="5954712" cy="3349625"/>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66909" y="4777194"/>
            <a:ext cx="5335270" cy="3908614"/>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428584"/>
            <a:ext cx="2889938" cy="498055"/>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777607" y="9428584"/>
            <a:ext cx="2889938" cy="498055"/>
          </a:xfrm>
          <a:prstGeom prst="rect">
            <a:avLst/>
          </a:prstGeom>
        </p:spPr>
        <p:txBody>
          <a:bodyPr vert="horz" lIns="91440" tIns="45720" rIns="91440" bIns="45720" rtlCol="0" anchor="b"/>
          <a:lstStyle>
            <a:lvl1pPr algn="r">
              <a:defRPr sz="1200"/>
            </a:lvl1pPr>
          </a:lstStyle>
          <a:p>
            <a:fld id="{5D27ECF6-57A0-4E1B-B38E-5118375C3392}" type="slidenum">
              <a:rPr lang="sv-SE" smtClean="0"/>
              <a:t>‹#›</a:t>
            </a:fld>
            <a:endParaRPr lang="sv-SE"/>
          </a:p>
        </p:txBody>
      </p:sp>
    </p:spTree>
    <p:extLst>
      <p:ext uri="{BB962C8B-B14F-4D97-AF65-F5344CB8AC3E}">
        <p14:creationId xmlns:p14="http://schemas.microsoft.com/office/powerpoint/2010/main" val="23132607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sverigesfolkhogskolor.se/for-personal-pa-folkhogskola/metodbanken-jag-vi-varlden/kom-igang/gemensamma-forhallningsregler/"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sverigesfolkhogskolor.se/for-personal-pa-folkhogskola/metodbanken-jag-vi-varlden/"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sverigesfolkhogskolor.se/for-personal-pa-folkhogskola/metodbanken-jag-vi-varlden/berattande/"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2290763" y="512763"/>
            <a:ext cx="4562475" cy="2566987"/>
          </a:xfrm>
        </p:spPr>
      </p:sp>
      <p:sp>
        <p:nvSpPr>
          <p:cNvPr id="3" name="Platshållare för anteckningar 2"/>
          <p:cNvSpPr>
            <a:spLocks noGrp="1"/>
          </p:cNvSpPr>
          <p:nvPr>
            <p:ph type="body" idx="1"/>
          </p:nvPr>
        </p:nvSpPr>
        <p:spPr/>
        <p:txBody>
          <a:bodyPr/>
          <a:lstStyle/>
          <a:p>
            <a:r>
              <a:rPr lang="sv-SE">
                <a:cs typeface="Calibri"/>
              </a:rPr>
              <a:t>Min story - Vår Agenda</a:t>
            </a:r>
          </a:p>
          <a:p>
            <a:endParaRPr lang="sv-SE">
              <a:cs typeface="Calibri"/>
            </a:endParaRPr>
          </a:p>
          <a:p>
            <a:r>
              <a:rPr lang="sv-SE">
                <a:cs typeface="Calibri"/>
              </a:rPr>
              <a:t>Ett helt nytt projekt som 7 folkhögskolor driver tillsammans. </a:t>
            </a:r>
          </a:p>
          <a:p>
            <a:endParaRPr lang="sv-SE">
              <a:cs typeface="Calibri"/>
            </a:endParaRPr>
          </a:p>
          <a:p>
            <a:r>
              <a:rPr lang="sv-SE">
                <a:cs typeface="Calibri"/>
              </a:rPr>
              <a:t>Projektet handlar om att ni som är med får utrymme att hitta frågor som engagerar er och möjlighet att göra någonting av det! </a:t>
            </a:r>
          </a:p>
          <a:p>
            <a:endParaRPr lang="sv-SE"/>
          </a:p>
        </p:txBody>
      </p:sp>
      <p:sp>
        <p:nvSpPr>
          <p:cNvPr id="4" name="Platshållare för bildnummer 3"/>
          <p:cNvSpPr>
            <a:spLocks noGrp="1"/>
          </p:cNvSpPr>
          <p:nvPr>
            <p:ph type="sldNum" sz="quarter" idx="5"/>
          </p:nvPr>
        </p:nvSpPr>
        <p:spPr/>
        <p:txBody>
          <a:bodyPr/>
          <a:lstStyle/>
          <a:p>
            <a:fld id="{871B2431-D351-4C6E-A3CF-9DFAC0E3E050}" type="slidenum">
              <a:rPr lang="cs-CZ" smtClean="0"/>
              <a:t>1</a:t>
            </a:fld>
            <a:endParaRPr lang="cs-CZ"/>
          </a:p>
        </p:txBody>
      </p:sp>
    </p:spTree>
    <p:extLst>
      <p:ext uri="{BB962C8B-B14F-4D97-AF65-F5344CB8AC3E}">
        <p14:creationId xmlns:p14="http://schemas.microsoft.com/office/powerpoint/2010/main" val="39844837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2290763" y="512763"/>
            <a:ext cx="4562475" cy="2566987"/>
          </a:xfrm>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sz="1800" dirty="0">
              <a:effectLst/>
              <a:latin typeface="Calibri" panose="020F0502020204030204" pitchFamily="34" charset="0"/>
              <a:ea typeface="Yu Mincho" panose="02020400000000000000" pitchFamily="18"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800" dirty="0">
              <a:effectLst/>
              <a:latin typeface="Calibri" panose="020F0502020204030204" pitchFamily="34" charset="0"/>
              <a:ea typeface="Yu Mincho" panose="02020400000000000000" pitchFamily="18"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800" dirty="0">
                <a:effectLst/>
                <a:latin typeface="Calibri" panose="020F0502020204030204" pitchFamily="34" charset="0"/>
                <a:ea typeface="Yu Mincho" panose="02020400000000000000" pitchFamily="18" charset="-128"/>
                <a:cs typeface="Arial" panose="020B0604020202020204" pitchFamily="34" charset="0"/>
              </a:rPr>
              <a:t>Exempel på gemensam kartläggning över intressen kopplade till Globala målen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800" dirty="0">
              <a:effectLst/>
              <a:latin typeface="Calibri" panose="020F0502020204030204" pitchFamily="34" charset="0"/>
              <a:ea typeface="Yu Mincho" panose="02020400000000000000" pitchFamily="18"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800" dirty="0">
              <a:effectLst/>
              <a:latin typeface="Calibri" panose="020F0502020204030204" pitchFamily="34" charset="0"/>
              <a:ea typeface="Yu Mincho" panose="02020400000000000000" pitchFamily="18"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800" dirty="0">
              <a:effectLst/>
              <a:latin typeface="Calibri" panose="020F0502020204030204" pitchFamily="34" charset="0"/>
              <a:ea typeface="Yu Mincho" panose="02020400000000000000" pitchFamily="18" charset="-128"/>
              <a:cs typeface="Arial" panose="020B0604020202020204" pitchFamily="34" charset="0"/>
            </a:endParaRPr>
          </a:p>
          <a:p>
            <a:endParaRPr lang="sv-SE" dirty="0"/>
          </a:p>
        </p:txBody>
      </p:sp>
      <p:sp>
        <p:nvSpPr>
          <p:cNvPr id="4" name="Platshållare för bildnummer 3"/>
          <p:cNvSpPr>
            <a:spLocks noGrp="1"/>
          </p:cNvSpPr>
          <p:nvPr>
            <p:ph type="sldNum" sz="quarter" idx="5"/>
          </p:nvPr>
        </p:nvSpPr>
        <p:spPr/>
        <p:txBody>
          <a:bodyPr/>
          <a:lstStyle/>
          <a:p>
            <a:fld id="{871B2431-D351-4C6E-A3CF-9DFAC0E3E050}" type="slidenum">
              <a:rPr lang="cs-CZ" smtClean="0"/>
              <a:t>10</a:t>
            </a:fld>
            <a:endParaRPr lang="cs-CZ"/>
          </a:p>
        </p:txBody>
      </p:sp>
    </p:spTree>
    <p:extLst>
      <p:ext uri="{BB962C8B-B14F-4D97-AF65-F5344CB8AC3E}">
        <p14:creationId xmlns:p14="http://schemas.microsoft.com/office/powerpoint/2010/main" val="31902161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2290763" y="512763"/>
            <a:ext cx="4562475" cy="2566987"/>
          </a:xfrm>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871B2431-D351-4C6E-A3CF-9DFAC0E3E050}" type="slidenum">
              <a:rPr lang="cs-CZ" smtClean="0"/>
              <a:t>11</a:t>
            </a:fld>
            <a:endParaRPr lang="cs-CZ"/>
          </a:p>
        </p:txBody>
      </p:sp>
    </p:spTree>
    <p:extLst>
      <p:ext uri="{BB962C8B-B14F-4D97-AF65-F5344CB8AC3E}">
        <p14:creationId xmlns:p14="http://schemas.microsoft.com/office/powerpoint/2010/main" val="27312957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2290763" y="512763"/>
            <a:ext cx="4562475" cy="2566987"/>
          </a:xfrm>
        </p:spPr>
      </p:sp>
      <p:sp>
        <p:nvSpPr>
          <p:cNvPr id="3" name="Platshållare för anteckningar 2"/>
          <p:cNvSpPr>
            <a:spLocks noGrp="1"/>
          </p:cNvSpPr>
          <p:nvPr>
            <p:ph type="body" idx="1"/>
          </p:nvPr>
        </p:nvSpPr>
        <p:spPr/>
        <p:txBody>
          <a:bodyPr/>
          <a:lstStyle/>
          <a:p>
            <a:endParaRPr lang="sv-SE">
              <a:solidFill>
                <a:srgbClr val="000000"/>
              </a:solidFill>
              <a:effectLst/>
              <a:latin typeface="YAD7Q9NigKI 0"/>
            </a:endParaRPr>
          </a:p>
          <a:p>
            <a:pPr>
              <a:buFont typeface="Arial" panose="020B0604020202020204" pitchFamily="34" charset="0"/>
              <a:buChar char="•"/>
            </a:pPr>
            <a:r>
              <a:rPr lang="sv-SE">
                <a:solidFill>
                  <a:srgbClr val="000000"/>
                </a:solidFill>
                <a:effectLst/>
              </a:rPr>
              <a:t>E</a:t>
            </a:r>
            <a:r>
              <a:rPr lang="sv-SE"/>
              <a:t>n klass har själva utifrån deras livserfarenheter kommit fram till att de vill starta en egen studiecirkel som heter ”höj din levnadsstandard”. I studiecirkeln tar de upp frågor om hur man håller en god privatekonomi, hälsofrågor, arbete och utbildning med mera.</a:t>
            </a:r>
            <a:r>
              <a:rPr lang="sv-SE">
                <a:solidFill>
                  <a:srgbClr val="000000"/>
                </a:solidFill>
                <a:effectLst/>
              </a:rPr>
              <a:t> </a:t>
            </a:r>
            <a:endParaRPr lang="sv-SE"/>
          </a:p>
          <a:p>
            <a:pPr>
              <a:buFont typeface="Arial" panose="020B0604020202020204" pitchFamily="34" charset="0"/>
              <a:buChar char="•"/>
            </a:pPr>
            <a:r>
              <a:rPr lang="sv-SE">
                <a:solidFill>
                  <a:srgbClr val="000000"/>
                </a:solidFill>
                <a:effectLst/>
              </a:rPr>
              <a:t>D</a:t>
            </a:r>
            <a:r>
              <a:rPr lang="sv-SE"/>
              <a:t>et finns flera stadsodlingsprojekt som ska förbättra den </a:t>
            </a:r>
            <a:r>
              <a:rPr lang="sv-SE" err="1"/>
              <a:t>biologska</a:t>
            </a:r>
            <a:r>
              <a:rPr lang="sv-SE"/>
              <a:t> mångfalden och samtidigt lyfta frågor om klimatpåverkan och matproduktion</a:t>
            </a:r>
          </a:p>
          <a:p>
            <a:pPr>
              <a:buFont typeface="Arial" panose="020B0604020202020204" pitchFamily="34" charset="0"/>
              <a:buChar char="•"/>
            </a:pPr>
            <a:r>
              <a:rPr lang="sv-SE">
                <a:solidFill>
                  <a:srgbClr val="000000"/>
                </a:solidFill>
                <a:effectLst/>
              </a:rPr>
              <a:t>P</a:t>
            </a:r>
            <a:r>
              <a:rPr lang="sv-SE"/>
              <a:t>rojekt som vill sprida information om kriget i Jemen då de upplever att det är en konflikt som ofta glöms bort här i Sverige i och med allt annat som händer i vårt samhälle.</a:t>
            </a:r>
            <a:r>
              <a:rPr lang="sv-SE">
                <a:solidFill>
                  <a:srgbClr val="000000"/>
                </a:solidFill>
                <a:effectLst/>
              </a:rPr>
              <a:t> </a:t>
            </a:r>
            <a:endParaRPr lang="sv-SE"/>
          </a:p>
          <a:p>
            <a:pPr>
              <a:buFont typeface="Arial" panose="020B0604020202020204" pitchFamily="34" charset="0"/>
              <a:buChar char="•"/>
            </a:pPr>
            <a:r>
              <a:rPr lang="sv-SE"/>
              <a:t>Klädbytargarderob</a:t>
            </a:r>
          </a:p>
          <a:p>
            <a:pPr>
              <a:buFont typeface="Arial" panose="020B0604020202020204" pitchFamily="34" charset="0"/>
              <a:buChar char="•"/>
            </a:pPr>
            <a:r>
              <a:rPr lang="sv-SE" err="1">
                <a:solidFill>
                  <a:srgbClr val="000000"/>
                </a:solidFill>
                <a:effectLst/>
              </a:rPr>
              <a:t>V</a:t>
            </a:r>
            <a:r>
              <a:rPr lang="sv-SE" err="1"/>
              <a:t>aljehjälpen</a:t>
            </a:r>
            <a:r>
              <a:rPr lang="sv-SE"/>
              <a:t> för att samla in pengar till flyktingar från Ukraina samt fattigpensionärer i lokalområdet</a:t>
            </a:r>
          </a:p>
          <a:p>
            <a:pPr>
              <a:buFont typeface="Arial" panose="020B0604020202020204" pitchFamily="34" charset="0"/>
              <a:buChar char="•"/>
            </a:pPr>
            <a:r>
              <a:rPr lang="sv-SE">
                <a:solidFill>
                  <a:srgbClr val="000000"/>
                </a:solidFill>
                <a:effectLst/>
              </a:rPr>
              <a:t>V</a:t>
            </a:r>
            <a:r>
              <a:rPr lang="sv-SE"/>
              <a:t>äxla upp sopsorteringen på den egna skolan</a:t>
            </a:r>
          </a:p>
          <a:p>
            <a:endParaRPr lang="sv-SE"/>
          </a:p>
        </p:txBody>
      </p:sp>
      <p:sp>
        <p:nvSpPr>
          <p:cNvPr id="4" name="Platshållare för bildnummer 3"/>
          <p:cNvSpPr>
            <a:spLocks noGrp="1"/>
          </p:cNvSpPr>
          <p:nvPr>
            <p:ph type="sldNum" sz="quarter" idx="5"/>
          </p:nvPr>
        </p:nvSpPr>
        <p:spPr/>
        <p:txBody>
          <a:bodyPr/>
          <a:lstStyle/>
          <a:p>
            <a:fld id="{871B2431-D351-4C6E-A3CF-9DFAC0E3E050}" type="slidenum">
              <a:rPr lang="cs-CZ" smtClean="0"/>
              <a:t>12</a:t>
            </a:fld>
            <a:endParaRPr lang="cs-CZ"/>
          </a:p>
        </p:txBody>
      </p:sp>
    </p:spTree>
    <p:extLst>
      <p:ext uri="{BB962C8B-B14F-4D97-AF65-F5344CB8AC3E}">
        <p14:creationId xmlns:p14="http://schemas.microsoft.com/office/powerpoint/2010/main" val="13985348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2290763" y="512763"/>
            <a:ext cx="4562475" cy="2566987"/>
          </a:xfrm>
        </p:spPr>
      </p:sp>
      <p:sp>
        <p:nvSpPr>
          <p:cNvPr id="3" name="Platshållare för anteckningar 2"/>
          <p:cNvSpPr>
            <a:spLocks noGrp="1"/>
          </p:cNvSpPr>
          <p:nvPr>
            <p:ph type="body" idx="1"/>
          </p:nvPr>
        </p:nvSpPr>
        <p:spPr/>
        <p:txBody>
          <a:bodyPr/>
          <a:lstStyle/>
          <a:p>
            <a:endParaRPr lang="sv-SE" b="1" dirty="0">
              <a:solidFill>
                <a:schemeClr val="bg1"/>
              </a:solidFill>
            </a:endParaRPr>
          </a:p>
          <a:p>
            <a:r>
              <a:rPr lang="sv-SE" b="1" dirty="0">
                <a:solidFill>
                  <a:schemeClr val="bg1"/>
                </a:solidFill>
              </a:rPr>
              <a:t>Slappna av med Jenny</a:t>
            </a:r>
          </a:p>
          <a:p>
            <a:r>
              <a:rPr lang="sv-SE" dirty="0">
                <a:solidFill>
                  <a:schemeClr val="bg1"/>
                </a:solidFill>
              </a:rPr>
              <a:t>En deltagare som tyckte det var viktigt med psykisk hälsa startade upp avslappningsstunder på sin skola som deltagare och pedagoger kunde delta i. Där fick man chans att testa på olika former av avslappningsövningar. </a:t>
            </a:r>
          </a:p>
          <a:p>
            <a:endParaRPr lang="sv-SE" dirty="0"/>
          </a:p>
          <a:p>
            <a:r>
              <a:rPr lang="sv-SE" b="1" dirty="0"/>
              <a:t>Våga vara obekväm</a:t>
            </a:r>
          </a:p>
          <a:p>
            <a:r>
              <a:rPr lang="sv-SE" b="0" dirty="0" err="1"/>
              <a:t>Podd</a:t>
            </a:r>
            <a:r>
              <a:rPr lang="sv-SE" b="0" dirty="0"/>
              <a:t> om minoritetsstress och </a:t>
            </a:r>
            <a:r>
              <a:rPr lang="sv-SE" b="0" dirty="0" err="1"/>
              <a:t>mellanförskap</a:t>
            </a:r>
            <a:r>
              <a:rPr lang="sv-SE" b="0" dirty="0"/>
              <a:t> </a:t>
            </a:r>
          </a:p>
          <a:p>
            <a:r>
              <a:rPr lang="sv-SE" b="0" dirty="0"/>
              <a:t>Länk till </a:t>
            </a:r>
            <a:r>
              <a:rPr lang="sv-SE" b="0" dirty="0" err="1"/>
              <a:t>podd</a:t>
            </a:r>
            <a:r>
              <a:rPr lang="sv-SE" b="0" dirty="0"/>
              <a:t>: https://open.spotify.com/episode/6PNUHHZdPVzCjFTkQrpFxa?si=2659c01c6b2d4bf6 </a:t>
            </a:r>
          </a:p>
        </p:txBody>
      </p:sp>
      <p:sp>
        <p:nvSpPr>
          <p:cNvPr id="4" name="Platshållare för bildnummer 3"/>
          <p:cNvSpPr>
            <a:spLocks noGrp="1"/>
          </p:cNvSpPr>
          <p:nvPr>
            <p:ph type="sldNum" sz="quarter" idx="5"/>
          </p:nvPr>
        </p:nvSpPr>
        <p:spPr/>
        <p:txBody>
          <a:bodyPr/>
          <a:lstStyle/>
          <a:p>
            <a:fld id="{871B2431-D351-4C6E-A3CF-9DFAC0E3E050}" type="slidenum">
              <a:rPr lang="cs-CZ" smtClean="0"/>
              <a:t>13</a:t>
            </a:fld>
            <a:endParaRPr lang="cs-CZ"/>
          </a:p>
        </p:txBody>
      </p:sp>
    </p:spTree>
    <p:extLst>
      <p:ext uri="{BB962C8B-B14F-4D97-AF65-F5344CB8AC3E}">
        <p14:creationId xmlns:p14="http://schemas.microsoft.com/office/powerpoint/2010/main" val="29398481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a:r>
              <a:rPr lang="sv-SE" b="0" i="0" noProof="0" dirty="0">
                <a:solidFill>
                  <a:srgbClr val="374151"/>
                </a:solidFill>
                <a:effectLst/>
                <a:latin typeface="Söhne"/>
              </a:rPr>
              <a:t>Konstutställningen "</a:t>
            </a:r>
            <a:r>
              <a:rPr lang="sv-SE" b="0" i="0" noProof="0" dirty="0" err="1">
                <a:solidFill>
                  <a:srgbClr val="374151"/>
                </a:solidFill>
                <a:effectLst/>
                <a:latin typeface="Söhne"/>
              </a:rPr>
              <a:t>Women's</a:t>
            </a:r>
            <a:r>
              <a:rPr lang="sv-SE" b="0" i="0" noProof="0" dirty="0">
                <a:solidFill>
                  <a:srgbClr val="374151"/>
                </a:solidFill>
                <a:effectLst/>
                <a:latin typeface="Söhne"/>
              </a:rPr>
              <a:t> </a:t>
            </a:r>
            <a:r>
              <a:rPr lang="sv-SE" b="0" i="0" noProof="0" dirty="0" err="1">
                <a:solidFill>
                  <a:srgbClr val="374151"/>
                </a:solidFill>
                <a:effectLst/>
                <a:latin typeface="Söhne"/>
              </a:rPr>
              <a:t>Strength</a:t>
            </a:r>
            <a:r>
              <a:rPr lang="sv-SE" b="0" i="0" noProof="0" dirty="0">
                <a:solidFill>
                  <a:srgbClr val="374151"/>
                </a:solidFill>
                <a:effectLst/>
                <a:latin typeface="Söhne"/>
              </a:rPr>
              <a:t> and </a:t>
            </a:r>
            <a:r>
              <a:rPr lang="sv-SE" b="0" i="0" noProof="0" dirty="0" err="1">
                <a:solidFill>
                  <a:srgbClr val="374151"/>
                </a:solidFill>
                <a:effectLst/>
                <a:latin typeface="Söhne"/>
              </a:rPr>
              <a:t>Empowerment</a:t>
            </a:r>
            <a:r>
              <a:rPr lang="sv-SE" b="0" i="0" noProof="0" dirty="0">
                <a:solidFill>
                  <a:srgbClr val="374151"/>
                </a:solidFill>
                <a:effectLst/>
                <a:latin typeface="Söhne"/>
              </a:rPr>
              <a:t>“</a:t>
            </a:r>
          </a:p>
          <a:p>
            <a:pPr algn="l"/>
            <a:endParaRPr lang="sv-SE" b="0" i="0" noProof="0" dirty="0">
              <a:solidFill>
                <a:srgbClr val="374151"/>
              </a:solidFill>
              <a:effectLst/>
              <a:latin typeface="Söhne"/>
            </a:endParaRPr>
          </a:p>
          <a:p>
            <a:pPr algn="l"/>
            <a:r>
              <a:rPr lang="sv-SE" b="0" i="0" noProof="0" dirty="0">
                <a:solidFill>
                  <a:srgbClr val="374151"/>
                </a:solidFill>
                <a:effectLst/>
                <a:latin typeface="Söhne"/>
              </a:rPr>
              <a:t>Saga från Dalslands folkhögskola genomförde ett förändringsarbete som hon kallade kvinnors styrka och </a:t>
            </a:r>
            <a:r>
              <a:rPr lang="sv-SE" b="0" i="0" noProof="0" dirty="0" err="1">
                <a:solidFill>
                  <a:srgbClr val="374151"/>
                </a:solidFill>
                <a:effectLst/>
                <a:latin typeface="Söhne"/>
              </a:rPr>
              <a:t>empowerment</a:t>
            </a:r>
            <a:r>
              <a:rPr lang="sv-SE" b="0" i="0" noProof="0" dirty="0">
                <a:solidFill>
                  <a:srgbClr val="374151"/>
                </a:solidFill>
                <a:effectLst/>
                <a:latin typeface="Söhne"/>
              </a:rPr>
              <a:t>. </a:t>
            </a:r>
          </a:p>
          <a:p>
            <a:pPr algn="l"/>
            <a:r>
              <a:rPr lang="sv-SE" b="0" i="0" noProof="0" dirty="0">
                <a:solidFill>
                  <a:srgbClr val="374151"/>
                </a:solidFill>
                <a:effectLst/>
                <a:latin typeface="Söhne"/>
              </a:rPr>
              <a:t>Hon målade konst och skapade en utställning på Trollhättans bibliotek med syfte att lyfta frågor om hederskultur och våld mot kvinnor. </a:t>
            </a:r>
          </a:p>
          <a:p>
            <a:pPr algn="l"/>
            <a:r>
              <a:rPr lang="sv-SE" b="0" i="0" noProof="0" dirty="0">
                <a:solidFill>
                  <a:srgbClr val="374151"/>
                </a:solidFill>
                <a:effectLst/>
                <a:latin typeface="Söhne"/>
              </a:rPr>
              <a:t>Det hon fick in på </a:t>
            </a:r>
            <a:r>
              <a:rPr lang="sv-SE" b="0" i="0" noProof="0" dirty="0" err="1">
                <a:solidFill>
                  <a:srgbClr val="374151"/>
                </a:solidFill>
                <a:effectLst/>
                <a:latin typeface="Söhne"/>
              </a:rPr>
              <a:t>flrsäljning</a:t>
            </a:r>
            <a:r>
              <a:rPr lang="sv-SE" b="0" i="0" noProof="0" dirty="0">
                <a:solidFill>
                  <a:srgbClr val="374151"/>
                </a:solidFill>
                <a:effectLst/>
                <a:latin typeface="Söhne"/>
              </a:rPr>
              <a:t> av tavlorna donerades till en kvinnojour I lokalområdet. </a:t>
            </a:r>
          </a:p>
          <a:p>
            <a:pPr algn="l"/>
            <a:endParaRPr lang="sv-SE" b="0" i="0" noProof="0" dirty="0">
              <a:solidFill>
                <a:srgbClr val="374151"/>
              </a:solidFill>
              <a:effectLst/>
              <a:latin typeface="Söhne"/>
            </a:endParaRPr>
          </a:p>
          <a:p>
            <a:pPr algn="l" fontAlgn="base"/>
            <a:endParaRPr lang="sv-SE" b="0" dirty="0">
              <a:solidFill>
                <a:srgbClr val="000000"/>
              </a:solidFill>
              <a:effectLst/>
              <a:latin typeface="freight-neo-pro"/>
            </a:endParaRPr>
          </a:p>
          <a:p>
            <a:pPr algn="l" fontAlgn="base"/>
            <a:endParaRPr lang="sv-SE" b="0" dirty="0">
              <a:solidFill>
                <a:srgbClr val="000000"/>
              </a:solidFill>
              <a:effectLst/>
              <a:latin typeface="freight-neo-pro"/>
            </a:endParaRPr>
          </a:p>
          <a:p>
            <a:pPr algn="l"/>
            <a:endParaRPr lang="en-US" b="0" i="0" dirty="0">
              <a:solidFill>
                <a:srgbClr val="374151"/>
              </a:solidFill>
              <a:effectLst/>
              <a:latin typeface="Söhne"/>
            </a:endParaRPr>
          </a:p>
          <a:p>
            <a:pPr marL="0" indent="0">
              <a:buFont typeface="Arial" panose="020B0604020202020204" pitchFamily="34" charset="0"/>
              <a:buNone/>
            </a:pPr>
            <a:endParaRPr lang="en-US" b="0" i="0" dirty="0">
              <a:solidFill>
                <a:srgbClr val="374151"/>
              </a:solidFill>
              <a:effectLst/>
              <a:latin typeface="Söhne"/>
            </a:endParaRPr>
          </a:p>
          <a:p>
            <a:pPr marL="0" indent="0">
              <a:buFont typeface="Arial" panose="020B0604020202020204" pitchFamily="34" charset="0"/>
              <a:buNone/>
            </a:pPr>
            <a:endParaRPr lang="en-US" b="0" i="0" dirty="0">
              <a:solidFill>
                <a:srgbClr val="374151"/>
              </a:solidFill>
              <a:effectLst/>
              <a:latin typeface="Söhne"/>
            </a:endParaRPr>
          </a:p>
          <a:p>
            <a:pPr marL="0" indent="0">
              <a:buFont typeface="Arial" panose="020B0604020202020204" pitchFamily="34" charset="0"/>
              <a:buNone/>
            </a:pPr>
            <a:endParaRPr lang="en-US" b="0" i="0" dirty="0">
              <a:solidFill>
                <a:srgbClr val="374151"/>
              </a:solidFill>
              <a:effectLst/>
              <a:latin typeface="Söhne"/>
            </a:endParaRPr>
          </a:p>
          <a:p>
            <a:pPr marL="171450" indent="-171450">
              <a:buFont typeface="Arial" panose="020B0604020202020204" pitchFamily="34" charset="0"/>
              <a:buChar char="•"/>
            </a:pPr>
            <a:endParaRPr lang="en-US" b="0" i="0" dirty="0">
              <a:solidFill>
                <a:srgbClr val="374151"/>
              </a:solidFill>
              <a:effectLst/>
              <a:latin typeface="Söhne"/>
            </a:endParaRPr>
          </a:p>
          <a:p>
            <a:pPr marL="171450" indent="-171450">
              <a:buFont typeface="Arial" panose="020B0604020202020204" pitchFamily="34" charset="0"/>
              <a:buChar char="•"/>
            </a:pPr>
            <a:endParaRPr lang="en-US" b="0" i="0" dirty="0">
              <a:solidFill>
                <a:srgbClr val="374151"/>
              </a:solidFill>
              <a:effectLst/>
              <a:latin typeface="Söhne"/>
            </a:endParaRPr>
          </a:p>
          <a:p>
            <a:pPr marL="171450" indent="-171450">
              <a:buFont typeface="Arial" panose="020B0604020202020204" pitchFamily="34" charset="0"/>
              <a:buChar char="•"/>
            </a:pPr>
            <a:endParaRPr lang="en-US" b="0" i="0" dirty="0">
              <a:solidFill>
                <a:srgbClr val="374151"/>
              </a:solidFill>
              <a:effectLst/>
              <a:latin typeface="Söhne"/>
            </a:endParaRPr>
          </a:p>
          <a:p>
            <a:pPr marL="171450" indent="-171450">
              <a:buFont typeface="Arial" panose="020B0604020202020204" pitchFamily="34" charset="0"/>
              <a:buChar char="•"/>
            </a:pPr>
            <a:endParaRPr lang="en-US" b="0" i="0" dirty="0">
              <a:solidFill>
                <a:srgbClr val="374151"/>
              </a:solidFill>
              <a:effectLst/>
              <a:latin typeface="Söhne"/>
              <a:cs typeface="Calibri"/>
            </a:endParaRPr>
          </a:p>
          <a:p>
            <a:pPr marL="171450" indent="-171450">
              <a:buFont typeface="Arial" panose="020B0604020202020204" pitchFamily="34" charset="0"/>
              <a:buChar char="•"/>
            </a:pPr>
            <a:endParaRPr lang="sv-SE" dirty="0">
              <a:cs typeface="Calibri"/>
            </a:endParaRP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27ECF6-57A0-4E1B-B38E-5118375C3392}"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25967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2290763" y="512763"/>
            <a:ext cx="4562475" cy="2566987"/>
          </a:xfrm>
        </p:spPr>
      </p:sp>
      <p:sp>
        <p:nvSpPr>
          <p:cNvPr id="3" name="Platshållare för anteckningar 2"/>
          <p:cNvSpPr>
            <a:spLocks noGrp="1"/>
          </p:cNvSpPr>
          <p:nvPr>
            <p:ph type="body" idx="1"/>
          </p:nvPr>
        </p:nvSpPr>
        <p:spPr/>
        <p:txBody>
          <a:bodyPr/>
          <a:lstStyle/>
          <a:p>
            <a:endParaRPr lang="sv-SE">
              <a:solidFill>
                <a:srgbClr val="000000"/>
              </a:solidFill>
              <a:effectLst/>
              <a:latin typeface="YAD7Q9NigKI 0"/>
            </a:endParaRPr>
          </a:p>
          <a:p>
            <a:pPr>
              <a:buFont typeface="Arial" panose="020B0604020202020204" pitchFamily="34" charset="0"/>
              <a:buChar char="•"/>
            </a:pPr>
            <a:r>
              <a:rPr lang="sv-SE">
                <a:solidFill>
                  <a:srgbClr val="000000"/>
                </a:solidFill>
                <a:effectLst/>
              </a:rPr>
              <a:t>E</a:t>
            </a:r>
            <a:r>
              <a:rPr lang="sv-SE"/>
              <a:t>n klass har själva utifrån deras livserfarenheter kommit fram till att de vill starta en egen studiecirkel som heter ”höj din levnadsstandard”. I studiecirkeln tar de upp frågor om hur man håller en god privatekonomi, hälsofrågor, arbete och utbildning med mera.</a:t>
            </a:r>
            <a:r>
              <a:rPr lang="sv-SE">
                <a:solidFill>
                  <a:srgbClr val="000000"/>
                </a:solidFill>
                <a:effectLst/>
              </a:rPr>
              <a:t> </a:t>
            </a:r>
          </a:p>
          <a:p>
            <a:pPr>
              <a:buFont typeface="Arial" panose="020B0604020202020204" pitchFamily="34" charset="0"/>
              <a:buChar char="•"/>
            </a:pPr>
            <a:endParaRPr lang="sv-SE">
              <a:solidFill>
                <a:srgbClr val="000000"/>
              </a:solidFill>
              <a:effectLst/>
            </a:endParaRPr>
          </a:p>
          <a:p>
            <a:pPr>
              <a:buFont typeface="Arial" panose="020B0604020202020204" pitchFamily="34" charset="0"/>
              <a:buChar char="•"/>
            </a:pPr>
            <a:r>
              <a:rPr lang="sv-SE">
                <a:solidFill>
                  <a:srgbClr val="000000"/>
                </a:solidFill>
                <a:effectLst/>
              </a:rPr>
              <a:t>Bland de inbjudna föreläsare som bjöds in fanns </a:t>
            </a:r>
            <a:r>
              <a:rPr lang="sv-SE" err="1">
                <a:solidFill>
                  <a:srgbClr val="000000"/>
                </a:solidFill>
                <a:effectLst/>
              </a:rPr>
              <a:t>bla</a:t>
            </a:r>
            <a:r>
              <a:rPr lang="sv-SE">
                <a:solidFill>
                  <a:srgbClr val="000000"/>
                </a:solidFill>
                <a:effectLst/>
              </a:rPr>
              <a:t>: </a:t>
            </a:r>
          </a:p>
          <a:p>
            <a:pPr marL="171450" indent="-171450">
              <a:buFontTx/>
              <a:buChar char="-"/>
            </a:pPr>
            <a:r>
              <a:rPr lang="sv-SE">
                <a:solidFill>
                  <a:srgbClr val="000000"/>
                </a:solidFill>
                <a:effectLst/>
              </a:rPr>
              <a:t>Konsumentrådgivare som pratade om privatekonomi</a:t>
            </a:r>
          </a:p>
          <a:p>
            <a:pPr marL="171450" indent="-171450">
              <a:buFontTx/>
              <a:buChar char="-"/>
            </a:pPr>
            <a:r>
              <a:rPr lang="sv-SE">
                <a:solidFill>
                  <a:srgbClr val="000000"/>
                </a:solidFill>
                <a:effectLst/>
              </a:rPr>
              <a:t>En psykolog som föreläste om psykisk ohälsa</a:t>
            </a:r>
          </a:p>
          <a:p>
            <a:pPr marL="171450" indent="-171450">
              <a:buFontTx/>
              <a:buChar char="-"/>
            </a:pPr>
            <a:endParaRPr lang="sv-SE"/>
          </a:p>
          <a:p>
            <a:endParaRPr lang="sv-SE"/>
          </a:p>
        </p:txBody>
      </p:sp>
      <p:sp>
        <p:nvSpPr>
          <p:cNvPr id="4" name="Platshållare för bildnummer 3"/>
          <p:cNvSpPr>
            <a:spLocks noGrp="1"/>
          </p:cNvSpPr>
          <p:nvPr>
            <p:ph type="sldNum" sz="quarter" idx="5"/>
          </p:nvPr>
        </p:nvSpPr>
        <p:spPr/>
        <p:txBody>
          <a:bodyPr/>
          <a:lstStyle/>
          <a:p>
            <a:fld id="{871B2431-D351-4C6E-A3CF-9DFAC0E3E050}" type="slidenum">
              <a:rPr lang="cs-CZ" smtClean="0"/>
              <a:t>15</a:t>
            </a:fld>
            <a:endParaRPr lang="cs-CZ"/>
          </a:p>
        </p:txBody>
      </p:sp>
    </p:spTree>
    <p:extLst>
      <p:ext uri="{BB962C8B-B14F-4D97-AF65-F5344CB8AC3E}">
        <p14:creationId xmlns:p14="http://schemas.microsoft.com/office/powerpoint/2010/main" val="4275755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2290763" y="512763"/>
            <a:ext cx="4562475" cy="2566987"/>
          </a:xfrm>
        </p:spPr>
      </p:sp>
      <p:sp>
        <p:nvSpPr>
          <p:cNvPr id="3" name="Platshållare för anteckningar 2"/>
          <p:cNvSpPr>
            <a:spLocks noGrp="1"/>
          </p:cNvSpPr>
          <p:nvPr>
            <p:ph type="body" idx="1"/>
          </p:nvPr>
        </p:nvSpPr>
        <p:spPr/>
        <p:txBody>
          <a:bodyPr/>
          <a:lstStyle/>
          <a:p>
            <a:endParaRPr lang="sv-SE" dirty="0">
              <a:solidFill>
                <a:srgbClr val="000000"/>
              </a:solidFill>
              <a:effectLst/>
              <a:latin typeface="YAD7Q9NigKI 0"/>
            </a:endParaRPr>
          </a:p>
          <a:p>
            <a:pPr>
              <a:buFont typeface="Arial" panose="020B0604020202020204" pitchFamily="34" charset="0"/>
              <a:buChar char="•"/>
            </a:pPr>
            <a:r>
              <a:rPr lang="sv-SE" dirty="0"/>
              <a:t>Klädbytargarderob på </a:t>
            </a:r>
            <a:r>
              <a:rPr lang="sv-SE" dirty="0" err="1"/>
              <a:t>Glokala</a:t>
            </a:r>
            <a:r>
              <a:rPr lang="sv-SE" dirty="0"/>
              <a:t> folkhögskolan </a:t>
            </a:r>
          </a:p>
          <a:p>
            <a:pPr>
              <a:buFont typeface="Arial" panose="020B0604020202020204" pitchFamily="34" charset="0"/>
              <a:buNone/>
            </a:pPr>
            <a:endParaRPr lang="sv-SE" dirty="0"/>
          </a:p>
          <a:p>
            <a:pPr>
              <a:buFont typeface="Arial" panose="020B0604020202020204" pitchFamily="34" charset="0"/>
              <a:buNone/>
            </a:pPr>
            <a:endParaRPr lang="sv-SE" dirty="0"/>
          </a:p>
          <a:p>
            <a:pPr>
              <a:buFont typeface="Arial" panose="020B0604020202020204" pitchFamily="34" charset="0"/>
              <a:buNone/>
            </a:pPr>
            <a:endParaRPr lang="sv-SE" dirty="0"/>
          </a:p>
          <a:p>
            <a:pPr>
              <a:buFont typeface="Arial" panose="020B0604020202020204" pitchFamily="34" charset="0"/>
              <a:buNone/>
            </a:pPr>
            <a:endParaRPr lang="sv-SE" dirty="0"/>
          </a:p>
          <a:p>
            <a:endParaRPr lang="sv-SE" dirty="0"/>
          </a:p>
        </p:txBody>
      </p:sp>
      <p:sp>
        <p:nvSpPr>
          <p:cNvPr id="4" name="Platshållare för bildnummer 3"/>
          <p:cNvSpPr>
            <a:spLocks noGrp="1"/>
          </p:cNvSpPr>
          <p:nvPr>
            <p:ph type="sldNum" sz="quarter" idx="5"/>
          </p:nvPr>
        </p:nvSpPr>
        <p:spPr/>
        <p:txBody>
          <a:bodyPr/>
          <a:lstStyle/>
          <a:p>
            <a:fld id="{871B2431-D351-4C6E-A3CF-9DFAC0E3E050}" type="slidenum">
              <a:rPr lang="cs-CZ" smtClean="0"/>
              <a:t>16</a:t>
            </a:fld>
            <a:endParaRPr lang="cs-CZ"/>
          </a:p>
        </p:txBody>
      </p:sp>
    </p:spTree>
    <p:extLst>
      <p:ext uri="{BB962C8B-B14F-4D97-AF65-F5344CB8AC3E}">
        <p14:creationId xmlns:p14="http://schemas.microsoft.com/office/powerpoint/2010/main" val="20946763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2290763" y="512763"/>
            <a:ext cx="4562475" cy="2566987"/>
          </a:xfrm>
        </p:spPr>
      </p:sp>
      <p:sp>
        <p:nvSpPr>
          <p:cNvPr id="3" name="Platshållare för anteckningar 2"/>
          <p:cNvSpPr>
            <a:spLocks noGrp="1"/>
          </p:cNvSpPr>
          <p:nvPr>
            <p:ph type="body" idx="1"/>
          </p:nvPr>
        </p:nvSpPr>
        <p:spPr/>
        <p:txBody>
          <a:bodyPr/>
          <a:lstStyle/>
          <a:p>
            <a:r>
              <a:rPr lang="sv-SE" dirty="0"/>
              <a:t>På stadsmissionen har de startat ett </a:t>
            </a:r>
            <a:r>
              <a:rPr lang="sv-SE" dirty="0" err="1"/>
              <a:t>instagramkonto</a:t>
            </a:r>
            <a:r>
              <a:rPr lang="sv-SE" dirty="0"/>
              <a:t> där man kan följa deras projekt stadsodlingsmissionen. De har skapat en ekologisk odling på innergården till deras nya skolbyggnad som lever vidare även efter arbetet med Jag-vi-världen. </a:t>
            </a:r>
          </a:p>
          <a:p>
            <a:endParaRPr lang="sv-SE" dirty="0"/>
          </a:p>
        </p:txBody>
      </p:sp>
      <p:sp>
        <p:nvSpPr>
          <p:cNvPr id="4" name="Platshållare för bildnummer 3"/>
          <p:cNvSpPr>
            <a:spLocks noGrp="1"/>
          </p:cNvSpPr>
          <p:nvPr>
            <p:ph type="sldNum" sz="quarter" idx="5"/>
          </p:nvPr>
        </p:nvSpPr>
        <p:spPr/>
        <p:txBody>
          <a:bodyPr/>
          <a:lstStyle/>
          <a:p>
            <a:fld id="{871B2431-D351-4C6E-A3CF-9DFAC0E3E050}" type="slidenum">
              <a:rPr lang="cs-CZ" smtClean="0"/>
              <a:t>17</a:t>
            </a:fld>
            <a:endParaRPr lang="cs-CZ"/>
          </a:p>
        </p:txBody>
      </p:sp>
    </p:spTree>
    <p:extLst>
      <p:ext uri="{BB962C8B-B14F-4D97-AF65-F5344CB8AC3E}">
        <p14:creationId xmlns:p14="http://schemas.microsoft.com/office/powerpoint/2010/main" val="8992045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2290763" y="512763"/>
            <a:ext cx="4562475" cy="2566987"/>
          </a:xfrm>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871B2431-D351-4C6E-A3CF-9DFAC0E3E050}" type="slidenum">
              <a:rPr lang="cs-CZ" smtClean="0"/>
              <a:t>18</a:t>
            </a:fld>
            <a:endParaRPr lang="cs-CZ"/>
          </a:p>
        </p:txBody>
      </p:sp>
    </p:spTree>
    <p:extLst>
      <p:ext uri="{BB962C8B-B14F-4D97-AF65-F5344CB8AC3E}">
        <p14:creationId xmlns:p14="http://schemas.microsoft.com/office/powerpoint/2010/main" val="13864102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2290763" y="512763"/>
            <a:ext cx="4562475" cy="2566987"/>
          </a:xfrm>
        </p:spPr>
      </p:sp>
      <p:sp>
        <p:nvSpPr>
          <p:cNvPr id="3" name="Platshållare för anteckningar 2"/>
          <p:cNvSpPr>
            <a:spLocks noGrp="1"/>
          </p:cNvSpPr>
          <p:nvPr>
            <p:ph type="body" idx="1"/>
          </p:nvPr>
        </p:nvSpPr>
        <p:spPr/>
        <p:txBody>
          <a:bodyPr/>
          <a:lstStyle/>
          <a:p>
            <a:r>
              <a:rPr lang="sv-SE" dirty="0"/>
              <a:t>Eventuellt utbyten med andra klasser/skolor</a:t>
            </a:r>
          </a:p>
        </p:txBody>
      </p:sp>
      <p:sp>
        <p:nvSpPr>
          <p:cNvPr id="4" name="Platshållare för bildnummer 3"/>
          <p:cNvSpPr>
            <a:spLocks noGrp="1"/>
          </p:cNvSpPr>
          <p:nvPr>
            <p:ph type="sldNum" sz="quarter" idx="5"/>
          </p:nvPr>
        </p:nvSpPr>
        <p:spPr/>
        <p:txBody>
          <a:bodyPr/>
          <a:lstStyle/>
          <a:p>
            <a:fld id="{871B2431-D351-4C6E-A3CF-9DFAC0E3E050}" type="slidenum">
              <a:rPr lang="cs-CZ" smtClean="0"/>
              <a:t>19</a:t>
            </a:fld>
            <a:endParaRPr lang="cs-CZ"/>
          </a:p>
        </p:txBody>
      </p:sp>
    </p:spTree>
    <p:extLst>
      <p:ext uri="{BB962C8B-B14F-4D97-AF65-F5344CB8AC3E}">
        <p14:creationId xmlns:p14="http://schemas.microsoft.com/office/powerpoint/2010/main" val="9674050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2290763" y="512763"/>
            <a:ext cx="4562475" cy="2566987"/>
          </a:xfrm>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sz="1800">
              <a:effectLst/>
              <a:latin typeface="Calibri" panose="020F0502020204030204" pitchFamily="34" charset="0"/>
              <a:ea typeface="Yu Mincho" panose="02020400000000000000" pitchFamily="18"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800">
              <a:effectLst/>
              <a:latin typeface="Calibri" panose="020F0502020204030204" pitchFamily="34" charset="0"/>
              <a:ea typeface="Yu Mincho" panose="02020400000000000000" pitchFamily="18" charset="-128"/>
              <a:cs typeface="Arial" panose="020B0604020202020204" pitchFamily="34" charset="0"/>
            </a:endParaRPr>
          </a:p>
          <a:p>
            <a:endParaRPr lang="sv-SE"/>
          </a:p>
        </p:txBody>
      </p:sp>
      <p:sp>
        <p:nvSpPr>
          <p:cNvPr id="4" name="Platshållare för bildnummer 3"/>
          <p:cNvSpPr>
            <a:spLocks noGrp="1"/>
          </p:cNvSpPr>
          <p:nvPr>
            <p:ph type="sldNum" sz="quarter" idx="5"/>
          </p:nvPr>
        </p:nvSpPr>
        <p:spPr/>
        <p:txBody>
          <a:bodyPr/>
          <a:lstStyle/>
          <a:p>
            <a:fld id="{871B2431-D351-4C6E-A3CF-9DFAC0E3E050}" type="slidenum">
              <a:rPr lang="cs-CZ" smtClean="0"/>
              <a:t>2</a:t>
            </a:fld>
            <a:endParaRPr lang="cs-CZ"/>
          </a:p>
        </p:txBody>
      </p:sp>
    </p:spTree>
    <p:extLst>
      <p:ext uri="{BB962C8B-B14F-4D97-AF65-F5344CB8AC3E}">
        <p14:creationId xmlns:p14="http://schemas.microsoft.com/office/powerpoint/2010/main" val="3089667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2290763" y="512763"/>
            <a:ext cx="4562475" cy="2566987"/>
          </a:xfrm>
        </p:spPr>
      </p:sp>
      <p:sp>
        <p:nvSpPr>
          <p:cNvPr id="3" name="Platshållare för anteckningar 2"/>
          <p:cNvSpPr>
            <a:spLocks noGrp="1"/>
          </p:cNvSpPr>
          <p:nvPr>
            <p:ph type="body" idx="1"/>
          </p:nvPr>
        </p:nvSpPr>
        <p:spPr/>
        <p:txBody>
          <a:bodyPr/>
          <a:lstStyle/>
          <a:p>
            <a:pPr>
              <a:lnSpc>
                <a:spcPct val="107000"/>
              </a:lnSpc>
              <a:spcAft>
                <a:spcPts val="800"/>
              </a:spcAft>
            </a:pPr>
            <a:r>
              <a:rPr lang="sv-SE" sz="1800" b="1" dirty="0">
                <a:effectLst/>
                <a:latin typeface="Calibri" panose="020F0502020204030204" pitchFamily="34" charset="0"/>
                <a:ea typeface="Calibri" panose="020F0502020204030204" pitchFamily="34" charset="0"/>
                <a:cs typeface="Times New Roman" panose="02020603050405020304" pitchFamily="18" charset="0"/>
              </a:rPr>
              <a:t>Gemensamma förhållningsregler</a:t>
            </a:r>
          </a:p>
          <a:p>
            <a:pPr>
              <a:lnSpc>
                <a:spcPct val="107000"/>
              </a:lnSpc>
              <a:spcAft>
                <a:spcPts val="800"/>
              </a:spcAft>
            </a:pPr>
            <a:r>
              <a:rPr lang="sv-SE" sz="2800" dirty="0">
                <a:hlinkClick r:id="rId3"/>
              </a:rPr>
              <a:t>Sveriges folkhögskolor - Gemensamma förhållningsregler (sverigesfolkhogskolor.se)</a:t>
            </a:r>
            <a:endParaRPr lang="sv-SE"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sv-SE"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800" b="1" dirty="0">
                <a:effectLst/>
                <a:latin typeface="Calibri" panose="020F0502020204030204" pitchFamily="34" charset="0"/>
                <a:ea typeface="Calibri" panose="020F0502020204030204" pitchFamily="34" charset="0"/>
                <a:cs typeface="Times New Roman" panose="02020603050405020304" pitchFamily="18" charset="0"/>
              </a:rPr>
              <a:t>Syfte med övningen:</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Övningen ska ge en grund för ett tryggt rum i klassrummet. Genom att sätta gemensamma regler för hur vi agerar mot varandra i klassrummet vet deltagarna vilka förväntningar de kan ha på sig själva och på andra och möjliggör för mer öppna samtal under lektionerna. Denna övning betonar också att deltagarnas åsikter är viktiga och skapar en grogrund för ett medskapande förhållningssätt. </a:t>
            </a:r>
          </a:p>
          <a:p>
            <a:pPr>
              <a:lnSpc>
                <a:spcPct val="107000"/>
              </a:lnSpc>
              <a:spcAft>
                <a:spcPts val="800"/>
              </a:spcAft>
            </a:pP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800" b="1" dirty="0">
                <a:effectLst/>
                <a:latin typeface="Calibri" panose="020F0502020204030204" pitchFamily="34" charset="0"/>
                <a:ea typeface="Calibri" panose="020F0502020204030204" pitchFamily="34" charset="0"/>
                <a:cs typeface="Times New Roman" panose="02020603050405020304" pitchFamily="18" charset="0"/>
              </a:rPr>
              <a:t>Förbered innan</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sv-SE" sz="1800" dirty="0">
                <a:effectLst/>
                <a:latin typeface="Calibri" panose="020F0502020204030204" pitchFamily="34" charset="0"/>
                <a:ea typeface="Calibri" panose="020F0502020204030204" pitchFamily="34" charset="0"/>
                <a:cs typeface="Times New Roman" panose="02020603050405020304" pitchFamily="18" charset="0"/>
              </a:rPr>
              <a:t>Whiteboard + stort papper och pennor</a:t>
            </a:r>
          </a:p>
          <a:p>
            <a:pPr marL="0" lvl="0" indent="0">
              <a:lnSpc>
                <a:spcPct val="107000"/>
              </a:lnSpc>
              <a:spcAft>
                <a:spcPts val="800"/>
              </a:spcAft>
              <a:buFont typeface="Symbol" panose="05050102010706020507" pitchFamily="18" charset="2"/>
              <a:buNone/>
            </a:pP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800" b="1" dirty="0">
                <a:effectLst/>
                <a:latin typeface="Calibri" panose="020F0502020204030204" pitchFamily="34" charset="0"/>
                <a:ea typeface="Calibri" panose="020F0502020204030204" pitchFamily="34" charset="0"/>
                <a:cs typeface="Times New Roman" panose="02020603050405020304" pitchFamily="18" charset="0"/>
              </a:rPr>
              <a:t>Gör såhär</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sv-SE" sz="1800" dirty="0">
                <a:effectLst/>
                <a:latin typeface="Calibri" panose="020F0502020204030204" pitchFamily="34" charset="0"/>
                <a:ea typeface="Calibri" panose="020F0502020204030204" pitchFamily="34" charset="0"/>
                <a:cs typeface="Times New Roman" panose="02020603050405020304" pitchFamily="18" charset="0"/>
              </a:rPr>
              <a:t>Brainstorma i helgrupp och skriv upp allt som sägs på tavlan. Om ni är många i klassen kan ni dela upp gruppen i smågrupper. Låt i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såfall</a:t>
            </a:r>
            <a:r>
              <a:rPr lang="sv-SE" sz="1800" dirty="0">
                <a:effectLst/>
                <a:latin typeface="Calibri" panose="020F0502020204030204" pitchFamily="34" charset="0"/>
                <a:ea typeface="Calibri" panose="020F0502020204030204" pitchFamily="34" charset="0"/>
                <a:cs typeface="Times New Roman" panose="02020603050405020304" pitchFamily="18" charset="0"/>
              </a:rPr>
              <a:t> smågrupperna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brainstorma</a:t>
            </a:r>
            <a:r>
              <a:rPr lang="sv-SE" sz="1800" dirty="0">
                <a:effectLst/>
                <a:latin typeface="Calibri" panose="020F0502020204030204" pitchFamily="34" charset="0"/>
                <a:ea typeface="Calibri" panose="020F0502020204030204" pitchFamily="34" charset="0"/>
                <a:cs typeface="Times New Roman" panose="02020603050405020304" pitchFamily="18" charset="0"/>
              </a:rPr>
              <a:t> och sedan själva välja ut ca 5 regler de tycker är viktigast</a:t>
            </a:r>
          </a:p>
          <a:p>
            <a:pPr marL="342900" lvl="0" indent="-342900">
              <a:lnSpc>
                <a:spcPct val="107000"/>
              </a:lnSpc>
              <a:buFont typeface="Symbol" panose="05050102010706020507" pitchFamily="18" charset="2"/>
              <a:buChar char=""/>
            </a:pPr>
            <a:r>
              <a:rPr lang="sv-SE" sz="1800" dirty="0">
                <a:effectLst/>
                <a:latin typeface="Calibri" panose="020F0502020204030204" pitchFamily="34" charset="0"/>
                <a:ea typeface="Calibri" panose="020F0502020204030204" pitchFamily="34" charset="0"/>
                <a:cs typeface="Times New Roman" panose="02020603050405020304" pitchFamily="18" charset="0"/>
              </a:rPr>
              <a:t>Välj tillsammans ut ca 10 regler som ni skriver upp på ett stort papper</a:t>
            </a:r>
          </a:p>
          <a:p>
            <a:pPr marL="342900" lvl="0" indent="-342900">
              <a:lnSpc>
                <a:spcPct val="107000"/>
              </a:lnSpc>
              <a:buFont typeface="Symbol" panose="05050102010706020507" pitchFamily="18" charset="2"/>
              <a:buChar char=""/>
            </a:pPr>
            <a:r>
              <a:rPr lang="sv-SE" sz="1800" dirty="0">
                <a:effectLst/>
                <a:latin typeface="Calibri" panose="020F0502020204030204" pitchFamily="34" charset="0"/>
                <a:ea typeface="Calibri" panose="020F0502020204030204" pitchFamily="34" charset="0"/>
                <a:cs typeface="Times New Roman" panose="02020603050405020304" pitchFamily="18" charset="0"/>
              </a:rPr>
              <a:t>Låt gärna pappret med reglerna alltid sitta upp i klassrummet för att kunna påminna varandra om vilka regler ni tillsammans satt upp. </a:t>
            </a:r>
          </a:p>
          <a:p>
            <a:pPr marL="342900" lvl="0" indent="-342900">
              <a:lnSpc>
                <a:spcPct val="107000"/>
              </a:lnSpc>
              <a:spcAft>
                <a:spcPts val="800"/>
              </a:spcAft>
              <a:buFont typeface="Symbol" panose="05050102010706020507" pitchFamily="18" charset="2"/>
              <a:buChar char=""/>
            </a:pPr>
            <a:r>
              <a:rPr lang="sv-SE" sz="1800" dirty="0">
                <a:effectLst/>
                <a:latin typeface="Calibri" panose="020F0502020204030204" pitchFamily="34" charset="0"/>
                <a:ea typeface="Calibri" panose="020F0502020204030204" pitchFamily="34" charset="0"/>
                <a:cs typeface="Times New Roman" panose="02020603050405020304" pitchFamily="18" charset="0"/>
              </a:rPr>
              <a:t>Låt listan med regler vara levande under året och lägg till regler ni kommer på under tiden. </a:t>
            </a:r>
          </a:p>
          <a:p>
            <a:endParaRPr lang="sv-SE" dirty="0"/>
          </a:p>
        </p:txBody>
      </p:sp>
      <p:sp>
        <p:nvSpPr>
          <p:cNvPr id="4" name="Platshållare för bildnummer 3"/>
          <p:cNvSpPr>
            <a:spLocks noGrp="1"/>
          </p:cNvSpPr>
          <p:nvPr>
            <p:ph type="sldNum" sz="quarter" idx="5"/>
          </p:nvPr>
        </p:nvSpPr>
        <p:spPr/>
        <p:txBody>
          <a:bodyPr/>
          <a:lstStyle/>
          <a:p>
            <a:fld id="{871B2431-D351-4C6E-A3CF-9DFAC0E3E050}" type="slidenum">
              <a:rPr lang="cs-CZ" smtClean="0"/>
              <a:t>20</a:t>
            </a:fld>
            <a:endParaRPr lang="cs-CZ"/>
          </a:p>
        </p:txBody>
      </p:sp>
    </p:spTree>
    <p:extLst>
      <p:ext uri="{BB962C8B-B14F-4D97-AF65-F5344CB8AC3E}">
        <p14:creationId xmlns:p14="http://schemas.microsoft.com/office/powerpoint/2010/main" val="259444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2290763" y="512763"/>
            <a:ext cx="4562475" cy="2566987"/>
          </a:xfrm>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sz="1800" dirty="0">
              <a:effectLst/>
              <a:latin typeface="Calibri" panose="020F0502020204030204" pitchFamily="34" charset="0"/>
              <a:ea typeface="Yu Mincho" panose="02020400000000000000" pitchFamily="18" charset="-128"/>
              <a:cs typeface="Arial" panose="020B0604020202020204" pitchFamily="34" charset="0"/>
            </a:endParaRPr>
          </a:p>
          <a:p>
            <a:pPr marL="285750" indent="-285750">
              <a:buFont typeface="Arial" panose="020B0604020202020204" pitchFamily="34" charset="0"/>
              <a:buChar char="•"/>
            </a:pPr>
            <a:r>
              <a:rPr lang="sv-SE" sz="2800" dirty="0">
                <a:solidFill>
                  <a:schemeClr val="bg1"/>
                </a:solidFill>
                <a:latin typeface="Calibri "/>
              </a:rPr>
              <a:t>Under en period kommer vi att jobba med en metod som heter jag – vi – världen som vi snart ska gå igenom.</a:t>
            </a:r>
          </a:p>
          <a:p>
            <a:pPr marL="285750" indent="-285750">
              <a:buFontTx/>
              <a:buChar char="-"/>
            </a:pPr>
            <a:r>
              <a:rPr lang="sv-SE" sz="2800" dirty="0">
                <a:solidFill>
                  <a:schemeClr val="bg1"/>
                </a:solidFill>
                <a:latin typeface="Calibri "/>
              </a:rPr>
              <a:t>Vi ska använda den här metoden </a:t>
            </a:r>
            <a:r>
              <a:rPr lang="sv-SE" sz="2800" b="1" dirty="0">
                <a:solidFill>
                  <a:schemeClr val="bg1"/>
                </a:solidFill>
                <a:latin typeface="Calibri "/>
              </a:rPr>
              <a:t>tillsammans (deltagare och pedagoger)</a:t>
            </a:r>
          </a:p>
          <a:p>
            <a:pPr marL="285750" indent="-285750">
              <a:buFontTx/>
              <a:buChar char="-"/>
            </a:pPr>
            <a:r>
              <a:rPr lang="sv-SE" sz="1800" dirty="0">
                <a:solidFill>
                  <a:schemeClr val="bg1"/>
                </a:solidFill>
                <a:latin typeface="Calibri" panose="020F0502020204030204" pitchFamily="34" charset="0"/>
              </a:rPr>
              <a:t>Medskapande i centrum – era </a:t>
            </a:r>
            <a:r>
              <a:rPr lang="sv-SE" sz="1800" dirty="0">
                <a:solidFill>
                  <a:schemeClr val="bg1"/>
                </a:solidFill>
                <a:effectLst/>
                <a:latin typeface="Calibri" panose="020F0502020204030204" pitchFamily="34" charset="0"/>
              </a:rPr>
              <a:t>egna erfarenheter, berättelser och engagemang i fokus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800" dirty="0">
              <a:effectLst/>
              <a:latin typeface="Calibri" panose="020F0502020204030204" pitchFamily="34" charset="0"/>
              <a:ea typeface="Yu Mincho" panose="02020400000000000000" pitchFamily="18"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sv-SE" sz="1800" dirty="0">
                <a:effectLst/>
                <a:latin typeface="Calibri" panose="020F0502020204030204" pitchFamily="34" charset="0"/>
                <a:ea typeface="Yu Mincho" panose="02020400000000000000" pitchFamily="18" charset="-128"/>
                <a:cs typeface="Arial" panose="020B0604020202020204" pitchFamily="34" charset="0"/>
              </a:rPr>
            </a:br>
            <a:r>
              <a:rPr lang="sv-SE" sz="1800" dirty="0">
                <a:effectLst/>
                <a:latin typeface="Calibri" panose="020F0502020204030204" pitchFamily="34" charset="0"/>
                <a:ea typeface="Yu Mincho" panose="02020400000000000000" pitchFamily="18" charset="-128"/>
                <a:cs typeface="Arial" panose="020B0604020202020204" pitchFamily="34" charset="0"/>
              </a:rPr>
              <a:t>Syftet med metoden är att väcka engagemang och tro på förändring hos deltagare och koppla deltagares egna berättelser, erfarenheter och engagemang till de globala målen.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80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800" dirty="0">
                <a:cs typeface="Calibri"/>
              </a:rPr>
              <a:t>Medskapande tillsammans med deltagarna är en viktig del och vi jobbar aktivt med att hitta forum där deltagarna kan vara med och forma arbetet vi gör.</a:t>
            </a:r>
            <a:br>
              <a:rPr lang="sv-SE" sz="1800" dirty="0">
                <a:cs typeface="Calibri"/>
              </a:rPr>
            </a:br>
            <a:endParaRPr lang="sv-SE" sz="1800" dirty="0">
              <a:cs typeface="Calibri"/>
            </a:endParaRPr>
          </a:p>
          <a:p>
            <a:r>
              <a:rPr lang="sv-SE" sz="1800" dirty="0">
                <a:cs typeface="Calibri"/>
              </a:rPr>
              <a:t>Målet är att öka känslan av egenmakt och viljan att förändra, samt öka förståelsen kring de globala målen på en mer individuell nivå. </a:t>
            </a:r>
            <a:br>
              <a:rPr lang="sv-SE" sz="1800" dirty="0">
                <a:cs typeface="Calibri"/>
              </a:rPr>
            </a:br>
            <a:r>
              <a:rPr lang="sv-SE" sz="1800" dirty="0">
                <a:cs typeface="Calibri"/>
              </a:rPr>
              <a:t>Ofta landar samtalet om Agenda 2030 på en abstrakt nivå som kan vara svår att ta in som individ. </a:t>
            </a:r>
            <a:br>
              <a:rPr lang="sv-SE" sz="1800" dirty="0">
                <a:cs typeface="Calibri"/>
              </a:rPr>
            </a:br>
            <a:r>
              <a:rPr lang="sv-SE" sz="1800" dirty="0">
                <a:cs typeface="Calibri"/>
              </a:rPr>
              <a:t>Vad vi gör genom att utgå från det personliga är att bryta ner agenda 2030 till något mer greppbart och ökar därmed känslan av att vi alla är den av ett större sammanhang.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800" dirty="0">
              <a:effectLst/>
              <a:latin typeface="Calibri" panose="020F0502020204030204" pitchFamily="34" charset="0"/>
              <a:ea typeface="Yu Mincho" panose="02020400000000000000" pitchFamily="18"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800" dirty="0">
              <a:effectLst/>
              <a:latin typeface="Calibri" panose="020F0502020204030204" pitchFamily="34" charset="0"/>
              <a:ea typeface="Yu Mincho" panose="02020400000000000000" pitchFamily="18" charset="-128"/>
              <a:cs typeface="Arial" panose="020B0604020202020204" pitchFamily="34" charset="0"/>
            </a:endParaRPr>
          </a:p>
          <a:p>
            <a:endParaRPr lang="sv-SE" dirty="0"/>
          </a:p>
        </p:txBody>
      </p:sp>
      <p:sp>
        <p:nvSpPr>
          <p:cNvPr id="4" name="Platshållare för bildnummer 3"/>
          <p:cNvSpPr>
            <a:spLocks noGrp="1"/>
          </p:cNvSpPr>
          <p:nvPr>
            <p:ph type="sldNum" sz="quarter" idx="5"/>
          </p:nvPr>
        </p:nvSpPr>
        <p:spPr/>
        <p:txBody>
          <a:bodyPr/>
          <a:lstStyle/>
          <a:p>
            <a:fld id="{871B2431-D351-4C6E-A3CF-9DFAC0E3E050}" type="slidenum">
              <a:rPr lang="cs-CZ" smtClean="0"/>
              <a:t>3</a:t>
            </a:fld>
            <a:endParaRPr lang="cs-CZ"/>
          </a:p>
        </p:txBody>
      </p:sp>
    </p:spTree>
    <p:extLst>
      <p:ext uri="{BB962C8B-B14F-4D97-AF65-F5344CB8AC3E}">
        <p14:creationId xmlns:p14="http://schemas.microsoft.com/office/powerpoint/2010/main" val="39470400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endParaRPr lang="sv-SE"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07000"/>
              </a:lnSpc>
              <a:spcAft>
                <a:spcPts val="800"/>
              </a:spcAft>
            </a:pPr>
            <a:r>
              <a:rPr lang="sv-SE" sz="1800" b="1" dirty="0">
                <a:effectLst/>
                <a:latin typeface="Calibri" panose="020F0502020204030204" pitchFamily="34" charset="0"/>
                <a:ea typeface="Yu Mincho" panose="02020400000000000000" pitchFamily="18" charset="-128"/>
                <a:cs typeface="Arial" panose="020B0604020202020204" pitchFamily="34" charset="0"/>
              </a:rPr>
              <a:t>Jag</a:t>
            </a:r>
            <a:r>
              <a:rPr lang="sv-SE" sz="1800" dirty="0">
                <a:effectLst/>
                <a:latin typeface="Calibri" panose="020F0502020204030204" pitchFamily="34" charset="0"/>
                <a:ea typeface="Yu Mincho" panose="02020400000000000000" pitchFamily="18" charset="-128"/>
                <a:cs typeface="Arial" panose="020B0604020202020204" pitchFamily="34" charset="0"/>
              </a:rPr>
              <a:t> – I det första steget i metoden är tanken att deltagarna ska utgå från sig själva och sitt eget engagemang. </a:t>
            </a:r>
          </a:p>
          <a:p>
            <a:pPr>
              <a:lnSpc>
                <a:spcPct val="107000"/>
              </a:lnSpc>
              <a:spcAft>
                <a:spcPts val="800"/>
              </a:spcAft>
            </a:pPr>
            <a:endParaRPr lang="sv-SE"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07000"/>
              </a:lnSpc>
              <a:spcAft>
                <a:spcPts val="800"/>
              </a:spcAft>
            </a:pPr>
            <a:r>
              <a:rPr lang="sv-SE" sz="1800" b="1" dirty="0">
                <a:effectLst/>
                <a:latin typeface="Calibri" panose="020F0502020204030204" pitchFamily="34" charset="0"/>
                <a:ea typeface="Yu Mincho" panose="02020400000000000000" pitchFamily="18" charset="-128"/>
                <a:cs typeface="Arial" panose="020B0604020202020204" pitchFamily="34" charset="0"/>
              </a:rPr>
              <a:t>Vi </a:t>
            </a:r>
            <a:r>
              <a:rPr lang="sv-SE" sz="1800" dirty="0">
                <a:effectLst/>
                <a:latin typeface="Calibri" panose="020F0502020204030204" pitchFamily="34" charset="0"/>
                <a:ea typeface="Yu Mincho" panose="02020400000000000000" pitchFamily="18" charset="-128"/>
                <a:cs typeface="Arial" panose="020B0604020202020204" pitchFamily="34" charset="0"/>
              </a:rPr>
              <a:t>– I det andra steget kopplar deltagarna samman sina enskilda engagemang med Globala målen. Efter det skapas engagemang i möten med andra skolor och deltagare. Deltagarna ställer sig frågan hur deras olika engagemang kan höra ihop och tillsammans med gruppen/klassen eller andra deltagare ställer de sig frågan; vad vill vi?  Kanske sker detta steg också i samverkan med andra aktörer i samhället så som politiker eller organisationer mm. </a:t>
            </a:r>
          </a:p>
          <a:p>
            <a:pPr>
              <a:lnSpc>
                <a:spcPct val="107000"/>
              </a:lnSpc>
              <a:spcAft>
                <a:spcPts val="800"/>
              </a:spcAft>
            </a:pPr>
            <a:endParaRPr lang="sv-SE" sz="1800" dirty="0">
              <a:effectLst/>
              <a:latin typeface="Calibri" panose="020F0502020204030204" pitchFamily="34" charset="0"/>
              <a:ea typeface="Yu Mincho" panose="02020400000000000000" pitchFamily="18" charset="-128"/>
              <a:cs typeface="Arial" panose="020B0604020202020204" pitchFamily="34" charset="0"/>
            </a:endParaRPr>
          </a:p>
          <a:p>
            <a:pPr>
              <a:lnSpc>
                <a:spcPct val="107000"/>
              </a:lnSpc>
              <a:spcAft>
                <a:spcPts val="800"/>
              </a:spcAft>
            </a:pPr>
            <a:r>
              <a:rPr lang="sv-SE" sz="1800" b="1" dirty="0">
                <a:effectLst/>
                <a:latin typeface="Calibri" panose="020F0502020204030204" pitchFamily="34" charset="0"/>
                <a:ea typeface="Yu Mincho" panose="02020400000000000000" pitchFamily="18" charset="-128"/>
                <a:cs typeface="Arial" panose="020B0604020202020204" pitchFamily="34" charset="0"/>
              </a:rPr>
              <a:t>Världen</a:t>
            </a:r>
            <a:r>
              <a:rPr lang="sv-SE" sz="1800" dirty="0">
                <a:effectLst/>
                <a:latin typeface="Calibri" panose="020F0502020204030204" pitchFamily="34" charset="0"/>
                <a:ea typeface="Yu Mincho" panose="02020400000000000000" pitchFamily="18" charset="-128"/>
                <a:cs typeface="Arial" panose="020B0604020202020204" pitchFamily="34" charset="0"/>
              </a:rPr>
              <a:t> - Det sista steget handlar om globalt engagemang. Det handlar kanske inte så mycket om att rädda världen som att se sin egen/ klassens/ Sveriges del i ett större globalt sammanhang, hur vi är en del av de Globala målen och hur man kan göra skillnad genom sina egna handlingar. </a:t>
            </a:r>
          </a:p>
          <a:p>
            <a:pPr>
              <a:lnSpc>
                <a:spcPct val="107000"/>
              </a:lnSpc>
              <a:spcAft>
                <a:spcPts val="800"/>
              </a:spcAft>
            </a:pPr>
            <a:r>
              <a:rPr lang="sv-SE" sz="1800" dirty="0">
                <a:effectLst/>
                <a:latin typeface="Calibri" panose="020F0502020204030204" pitchFamily="34" charset="0"/>
                <a:ea typeface="Yu Mincho" panose="02020400000000000000" pitchFamily="18" charset="-128"/>
                <a:cs typeface="Arial" panose="020B0604020202020204" pitchFamily="34" charset="0"/>
              </a:rPr>
              <a:t>Det är vi i projektet som ska skapa Jag – Vi - Världen metoden, vi ska testa oss fram genom olika metoder och olika upplägg. </a:t>
            </a:r>
          </a:p>
          <a:p>
            <a:endParaRPr lang="sv-SE" dirty="0">
              <a:cs typeface="Calibri"/>
            </a:endParaRPr>
          </a:p>
        </p:txBody>
      </p:sp>
      <p:sp>
        <p:nvSpPr>
          <p:cNvPr id="4" name="Platshållare för bildnummer 3"/>
          <p:cNvSpPr>
            <a:spLocks noGrp="1"/>
          </p:cNvSpPr>
          <p:nvPr>
            <p:ph type="sldNum" sz="quarter" idx="5"/>
          </p:nvPr>
        </p:nvSpPr>
        <p:spPr/>
        <p:txBody>
          <a:bodyPr/>
          <a:lstStyle/>
          <a:p>
            <a:fld id="{5D27ECF6-57A0-4E1B-B38E-5118375C3392}" type="slidenum">
              <a:rPr lang="sv-SE" smtClean="0"/>
              <a:t>4</a:t>
            </a:fld>
            <a:endParaRPr lang="sv-SE"/>
          </a:p>
        </p:txBody>
      </p:sp>
    </p:spTree>
    <p:extLst>
      <p:ext uri="{BB962C8B-B14F-4D97-AF65-F5344CB8AC3E}">
        <p14:creationId xmlns:p14="http://schemas.microsoft.com/office/powerpoint/2010/main" val="7737269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cs typeface="Calibri"/>
              </a:rPr>
              <a:t>Metodens har tre delar men det är viktigt att förstå att alla delar går ihop med varandra. </a:t>
            </a:r>
            <a:br>
              <a:rPr lang="sv-SE" dirty="0">
                <a:cs typeface="Calibri"/>
              </a:rPr>
            </a:br>
            <a:r>
              <a:rPr lang="sv-SE" dirty="0">
                <a:cs typeface="Calibri"/>
              </a:rPr>
              <a:t>Det betyder att vi kommer att komma tillbaka till de olika delarna under arbetets gång. </a:t>
            </a:r>
          </a:p>
          <a:p>
            <a:endParaRPr lang="sv-SE" dirty="0">
              <a:cs typeface="Calibri"/>
            </a:endParaRPr>
          </a:p>
          <a:p>
            <a:pPr>
              <a:lnSpc>
                <a:spcPct val="107000"/>
              </a:lnSpc>
              <a:spcAft>
                <a:spcPts val="800"/>
              </a:spcAft>
            </a:pPr>
            <a:endParaRPr lang="sv-SE" sz="1200" dirty="0">
              <a:effectLst/>
              <a:latin typeface="Calibri" panose="020F0502020204030204" pitchFamily="34" charset="0"/>
              <a:ea typeface="Yu Mincho" panose="02020400000000000000" pitchFamily="18" charset="-128"/>
              <a:cs typeface="Arial" panose="020B0604020202020204" pitchFamily="34" charset="0"/>
            </a:endParaRPr>
          </a:p>
          <a:p>
            <a:pPr>
              <a:lnSpc>
                <a:spcPct val="107000"/>
              </a:lnSpc>
              <a:spcAft>
                <a:spcPts val="800"/>
              </a:spcAft>
            </a:pPr>
            <a:r>
              <a:rPr lang="sv-SE" sz="1200" b="1" dirty="0">
                <a:effectLst/>
                <a:latin typeface="Calibri" panose="020F0502020204030204" pitchFamily="34" charset="0"/>
                <a:ea typeface="Yu Mincho" panose="02020400000000000000" pitchFamily="18" charset="-128"/>
                <a:cs typeface="Arial" panose="020B0604020202020204" pitchFamily="34" charset="0"/>
              </a:rPr>
              <a:t>Jag</a:t>
            </a:r>
            <a:r>
              <a:rPr lang="sv-SE" sz="1200" dirty="0">
                <a:effectLst/>
                <a:latin typeface="Calibri" panose="020F0502020204030204" pitchFamily="34" charset="0"/>
                <a:ea typeface="Yu Mincho" panose="02020400000000000000" pitchFamily="18" charset="-128"/>
                <a:cs typeface="Arial" panose="020B0604020202020204" pitchFamily="34" charset="0"/>
              </a:rPr>
              <a:t> – I det första steget i metoden är tanken att deltagarna ska utgå från sig själva och sitt eget engagemang. Här jobbar vi med berättande kopplat till engagemang och egna erfarenheter. Det kan göras på många olika sätt. </a:t>
            </a:r>
          </a:p>
          <a:p>
            <a:pPr>
              <a:lnSpc>
                <a:spcPct val="107000"/>
              </a:lnSpc>
              <a:spcAft>
                <a:spcPts val="800"/>
              </a:spcAft>
            </a:pPr>
            <a:endParaRPr lang="sv-SE" sz="1200" dirty="0">
              <a:effectLst/>
              <a:latin typeface="Calibri" panose="020F0502020204030204" pitchFamily="34" charset="0"/>
              <a:ea typeface="Yu Mincho" panose="02020400000000000000" pitchFamily="18" charset="-128"/>
              <a:cs typeface="Arial" panose="020B0604020202020204" pitchFamily="34" charset="0"/>
            </a:endParaRPr>
          </a:p>
          <a:p>
            <a:pPr>
              <a:lnSpc>
                <a:spcPct val="107000"/>
              </a:lnSpc>
              <a:spcAft>
                <a:spcPts val="800"/>
              </a:spcAft>
            </a:pPr>
            <a:r>
              <a:rPr lang="sv-SE" sz="1200" b="1" dirty="0">
                <a:effectLst/>
                <a:latin typeface="Calibri" panose="020F0502020204030204" pitchFamily="34" charset="0"/>
                <a:ea typeface="Yu Mincho" panose="02020400000000000000" pitchFamily="18" charset="-128"/>
                <a:cs typeface="Arial" panose="020B0604020202020204" pitchFamily="34" charset="0"/>
              </a:rPr>
              <a:t>Vi </a:t>
            </a:r>
            <a:r>
              <a:rPr lang="sv-SE" sz="1200" dirty="0">
                <a:effectLst/>
                <a:latin typeface="Calibri" panose="020F0502020204030204" pitchFamily="34" charset="0"/>
                <a:ea typeface="Yu Mincho" panose="02020400000000000000" pitchFamily="18" charset="-128"/>
                <a:cs typeface="Arial" panose="020B0604020202020204" pitchFamily="34" charset="0"/>
              </a:rPr>
              <a:t>– I det andra steget kopplar deltagarna samman sina enskilda engagemang med Globala målen. Efter det skapas engagemang i möten med andra skolor och deltagare. Deltagarna ställer sig frågan hur deras olika engagemang kan höra ihop och tillsammans med gruppen/klassen eller andra deltagare ställer de sig frågan; vad vill vi?  Kanske sker detta steg också i samverkan med andra aktörer i samhället så som politiker eller organisationer mm. </a:t>
            </a:r>
          </a:p>
          <a:p>
            <a:pPr>
              <a:lnSpc>
                <a:spcPct val="107000"/>
              </a:lnSpc>
              <a:spcAft>
                <a:spcPts val="800"/>
              </a:spcAft>
            </a:pPr>
            <a:endParaRPr lang="sv-SE" sz="1200" dirty="0">
              <a:effectLst/>
              <a:latin typeface="Calibri" panose="020F0502020204030204" pitchFamily="34" charset="0"/>
              <a:ea typeface="Yu Mincho" panose="02020400000000000000" pitchFamily="18" charset="-128"/>
              <a:cs typeface="Arial" panose="020B0604020202020204" pitchFamily="34" charset="0"/>
            </a:endParaRPr>
          </a:p>
          <a:p>
            <a:pPr>
              <a:lnSpc>
                <a:spcPct val="107000"/>
              </a:lnSpc>
              <a:spcAft>
                <a:spcPts val="800"/>
              </a:spcAft>
            </a:pPr>
            <a:r>
              <a:rPr lang="sv-SE" sz="1200" b="1" dirty="0">
                <a:effectLst/>
                <a:latin typeface="Calibri" panose="020F0502020204030204" pitchFamily="34" charset="0"/>
                <a:ea typeface="Yu Mincho" panose="02020400000000000000" pitchFamily="18" charset="-128"/>
                <a:cs typeface="Arial" panose="020B0604020202020204" pitchFamily="34" charset="0"/>
              </a:rPr>
              <a:t>Världen</a:t>
            </a:r>
            <a:r>
              <a:rPr lang="sv-SE" sz="1200" dirty="0">
                <a:effectLst/>
                <a:latin typeface="Calibri" panose="020F0502020204030204" pitchFamily="34" charset="0"/>
                <a:ea typeface="Yu Mincho" panose="02020400000000000000" pitchFamily="18" charset="-128"/>
                <a:cs typeface="Arial" panose="020B0604020202020204" pitchFamily="34" charset="0"/>
              </a:rPr>
              <a:t> - Det sista steget handlar om globalt engagemang. Det handlar kanske inte så mycket om att rädda världen som att se sin egen/ klassens/ Sveriges del i ett större globalt sammanhang, hur vi är en del av de Globala målen och hur man kan göra skillnad genom sina egna handlingar. </a:t>
            </a:r>
          </a:p>
          <a:p>
            <a:pPr>
              <a:lnSpc>
                <a:spcPct val="107000"/>
              </a:lnSpc>
              <a:spcAft>
                <a:spcPts val="800"/>
              </a:spcAft>
            </a:pPr>
            <a:r>
              <a:rPr lang="sv-SE" sz="1200" dirty="0">
                <a:effectLst/>
                <a:latin typeface="Calibri" panose="020F0502020204030204" pitchFamily="34" charset="0"/>
                <a:ea typeface="Yu Mincho" panose="02020400000000000000" pitchFamily="18" charset="-128"/>
                <a:cs typeface="Arial" panose="020B0604020202020204" pitchFamily="34" charset="0"/>
              </a:rPr>
              <a:t>Det är vi i projektet som ska skapa Jag – Vi - Världen metoden, vi ska testa oss fram genom olika metoder och olika upplägg. </a:t>
            </a:r>
          </a:p>
          <a:p>
            <a:endParaRPr lang="sv-SE" dirty="0">
              <a:cs typeface="Calibri"/>
            </a:endParaRPr>
          </a:p>
        </p:txBody>
      </p:sp>
      <p:sp>
        <p:nvSpPr>
          <p:cNvPr id="4" name="Platshållare för bildnummer 3"/>
          <p:cNvSpPr>
            <a:spLocks noGrp="1"/>
          </p:cNvSpPr>
          <p:nvPr>
            <p:ph type="sldNum" sz="quarter" idx="5"/>
          </p:nvPr>
        </p:nvSpPr>
        <p:spPr/>
        <p:txBody>
          <a:bodyPr/>
          <a:lstStyle/>
          <a:p>
            <a:fld id="{5D27ECF6-57A0-4E1B-B38E-5118375C3392}" type="slidenum">
              <a:rPr lang="sv-SE" smtClean="0"/>
              <a:t>5</a:t>
            </a:fld>
            <a:endParaRPr lang="sv-SE"/>
          </a:p>
        </p:txBody>
      </p:sp>
    </p:spTree>
    <p:extLst>
      <p:ext uri="{BB962C8B-B14F-4D97-AF65-F5344CB8AC3E}">
        <p14:creationId xmlns:p14="http://schemas.microsoft.com/office/powerpoint/2010/main" val="1050465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2290763" y="512763"/>
            <a:ext cx="4562475" cy="2566987"/>
          </a:xfrm>
        </p:spPr>
      </p:sp>
      <p:sp>
        <p:nvSpPr>
          <p:cNvPr id="3" name="Platshållare för anteckningar 2"/>
          <p:cNvSpPr>
            <a:spLocks noGrp="1"/>
          </p:cNvSpPr>
          <p:nvPr>
            <p:ph type="body" idx="1"/>
          </p:nvPr>
        </p:nvSpPr>
        <p:spPr/>
        <p:txBody>
          <a:bodyPr/>
          <a:lstStyle/>
          <a:p>
            <a:pPr marL="0" lvl="0" indent="0">
              <a:buFont typeface="Arial" panose="020B0604020202020204" pitchFamily="34" charset="0"/>
              <a:buNone/>
            </a:pPr>
            <a:endParaRPr lang="en-US" dirty="0"/>
          </a:p>
          <a:p>
            <a:pPr marL="0" lvl="0" indent="0">
              <a:buFont typeface="Arial" panose="020B0604020202020204" pitchFamily="34" charset="0"/>
              <a:buNone/>
            </a:pPr>
            <a:endParaRPr lang="en-US" dirty="0"/>
          </a:p>
          <a:p>
            <a:pPr marL="0" lvl="0" indent="0">
              <a:buFont typeface="Arial" panose="020B0604020202020204" pitchFamily="34" charset="0"/>
              <a:buNone/>
            </a:pPr>
            <a:endParaRPr lang="en-US" dirty="0"/>
          </a:p>
          <a:p>
            <a:endParaRPr lang="sv-SE" dirty="0"/>
          </a:p>
        </p:txBody>
      </p:sp>
      <p:sp>
        <p:nvSpPr>
          <p:cNvPr id="4" name="Platshållare för bildnummer 3"/>
          <p:cNvSpPr>
            <a:spLocks noGrp="1"/>
          </p:cNvSpPr>
          <p:nvPr>
            <p:ph type="sldNum" sz="quarter" idx="5"/>
          </p:nvPr>
        </p:nvSpPr>
        <p:spPr/>
        <p:txBody>
          <a:bodyPr/>
          <a:lstStyle/>
          <a:p>
            <a:fld id="{871B2431-D351-4C6E-A3CF-9DFAC0E3E050}" type="slidenum">
              <a:rPr lang="cs-CZ" smtClean="0"/>
              <a:t>6</a:t>
            </a:fld>
            <a:endParaRPr lang="cs-CZ"/>
          </a:p>
        </p:txBody>
      </p:sp>
    </p:spTree>
    <p:extLst>
      <p:ext uri="{BB962C8B-B14F-4D97-AF65-F5344CB8AC3E}">
        <p14:creationId xmlns:p14="http://schemas.microsoft.com/office/powerpoint/2010/main" val="21354761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2290763" y="512763"/>
            <a:ext cx="4562475" cy="2566987"/>
          </a:xfrm>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871B2431-D351-4C6E-A3CF-9DFAC0E3E050}" type="slidenum">
              <a:rPr lang="cs-CZ" smtClean="0"/>
              <a:t>7</a:t>
            </a:fld>
            <a:endParaRPr lang="cs-CZ"/>
          </a:p>
        </p:txBody>
      </p:sp>
    </p:spTree>
    <p:extLst>
      <p:ext uri="{BB962C8B-B14F-4D97-AF65-F5344CB8AC3E}">
        <p14:creationId xmlns:p14="http://schemas.microsoft.com/office/powerpoint/2010/main" val="3265693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2290763" y="512763"/>
            <a:ext cx="4562475" cy="2566987"/>
          </a:xfrm>
        </p:spPr>
      </p:sp>
      <p:sp>
        <p:nvSpPr>
          <p:cNvPr id="3" name="Platshållare för anteckningar 2"/>
          <p:cNvSpPr>
            <a:spLocks noGrp="1"/>
          </p:cNvSpPr>
          <p:nvPr>
            <p:ph type="body" idx="1"/>
          </p:nvPr>
        </p:nvSpPr>
        <p:spPr/>
        <p:txBody>
          <a:bodyPr/>
          <a:lstStyle/>
          <a:p>
            <a:r>
              <a:rPr lang="sv-SE" dirty="0"/>
              <a:t>Exempel på olika sätt att arbeta med den egna berättelsen och komma igång</a:t>
            </a:r>
          </a:p>
          <a:p>
            <a:endParaRPr lang="sv-SE"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dirty="0"/>
              <a:t>Vad är engagemang (finns under kompletterande övningar på metodbanken): </a:t>
            </a:r>
            <a:r>
              <a:rPr lang="sv-SE" dirty="0">
                <a:hlinkClick r:id="rId3"/>
              </a:rPr>
              <a:t>Sveriges folkhögskolor - Metodbanken Jag-vi-världen (sverigesfolkhogskolor.se)</a:t>
            </a:r>
            <a:endParaRPr lang="sv-SE" dirty="0"/>
          </a:p>
          <a:p>
            <a:pPr marL="171450" indent="-171450">
              <a:buFont typeface="Arial" panose="020B0604020202020204" pitchFamily="34" charset="0"/>
              <a:buChar char="•"/>
            </a:pPr>
            <a:r>
              <a:rPr lang="sv-SE" dirty="0"/>
              <a:t>Tidslinje</a:t>
            </a:r>
          </a:p>
          <a:p>
            <a:pPr marL="171450" indent="-171450">
              <a:buFont typeface="Arial" panose="020B0604020202020204" pitchFamily="34" charset="0"/>
              <a:buChar char="•"/>
            </a:pPr>
            <a:r>
              <a:rPr lang="sv-SE" dirty="0"/>
              <a:t>Manifestövning</a:t>
            </a:r>
          </a:p>
          <a:p>
            <a:pPr marL="171450" indent="-171450">
              <a:buFont typeface="Arial" panose="020B0604020202020204" pitchFamily="34" charset="0"/>
              <a:buChar char="•"/>
            </a:pPr>
            <a:r>
              <a:rPr lang="sv-SE" dirty="0"/>
              <a:t>Fanzine</a:t>
            </a:r>
          </a:p>
          <a:p>
            <a:pPr marL="171450" indent="-171450">
              <a:buFont typeface="Arial" panose="020B0604020202020204" pitchFamily="34" charset="0"/>
              <a:buChar char="•"/>
            </a:pPr>
            <a:endParaRPr lang="sv-SE" dirty="0"/>
          </a:p>
          <a:p>
            <a:pPr marL="0" indent="0">
              <a:buFont typeface="Arial" panose="020B0604020202020204" pitchFamily="34" charset="0"/>
              <a:buNone/>
            </a:pPr>
            <a:r>
              <a:rPr lang="sv-SE" dirty="0"/>
              <a:t>Alla övningar finns på metodbanken:</a:t>
            </a:r>
          </a:p>
          <a:p>
            <a:pPr marL="0" indent="0">
              <a:buFont typeface="Arial" panose="020B0604020202020204" pitchFamily="34" charset="0"/>
              <a:buNone/>
            </a:pPr>
            <a:r>
              <a:rPr lang="sv-SE" dirty="0">
                <a:hlinkClick r:id="rId4"/>
              </a:rPr>
              <a:t>Sveriges folkhögskolor - Berättande (sverigesfolkhogskolor.se)</a:t>
            </a:r>
            <a:endParaRPr lang="sv-SE" dirty="0"/>
          </a:p>
        </p:txBody>
      </p:sp>
      <p:sp>
        <p:nvSpPr>
          <p:cNvPr id="4" name="Platshållare för bildnummer 3"/>
          <p:cNvSpPr>
            <a:spLocks noGrp="1"/>
          </p:cNvSpPr>
          <p:nvPr>
            <p:ph type="sldNum" sz="quarter" idx="5"/>
          </p:nvPr>
        </p:nvSpPr>
        <p:spPr/>
        <p:txBody>
          <a:bodyPr/>
          <a:lstStyle/>
          <a:p>
            <a:fld id="{871B2431-D351-4C6E-A3CF-9DFAC0E3E050}" type="slidenum">
              <a:rPr lang="cs-CZ" smtClean="0"/>
              <a:t>8</a:t>
            </a:fld>
            <a:endParaRPr lang="cs-CZ"/>
          </a:p>
        </p:txBody>
      </p:sp>
    </p:spTree>
    <p:extLst>
      <p:ext uri="{BB962C8B-B14F-4D97-AF65-F5344CB8AC3E}">
        <p14:creationId xmlns:p14="http://schemas.microsoft.com/office/powerpoint/2010/main" val="39016962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2290763" y="512763"/>
            <a:ext cx="4562475" cy="2566987"/>
          </a:xfrm>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871B2431-D351-4C6E-A3CF-9DFAC0E3E050}" type="slidenum">
              <a:rPr lang="cs-CZ" smtClean="0"/>
              <a:t>9</a:t>
            </a:fld>
            <a:endParaRPr lang="cs-CZ"/>
          </a:p>
        </p:txBody>
      </p:sp>
    </p:spTree>
    <p:extLst>
      <p:ext uri="{BB962C8B-B14F-4D97-AF65-F5344CB8AC3E}">
        <p14:creationId xmlns:p14="http://schemas.microsoft.com/office/powerpoint/2010/main" val="37004695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6000"/>
            </a:lvl1pPr>
          </a:lstStyle>
          <a:p>
            <a:r>
              <a:rPr lang="sv-SE"/>
              <a:t>Klicka här för att ändra format</a:t>
            </a:r>
          </a:p>
        </p:txBody>
      </p:sp>
      <p:sp>
        <p:nvSpPr>
          <p:cNvPr id="3" name="Underrubri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p>
        </p:txBody>
      </p:sp>
      <p:sp>
        <p:nvSpPr>
          <p:cNvPr id="4" name="Platshållare för datum 3"/>
          <p:cNvSpPr>
            <a:spLocks noGrp="1"/>
          </p:cNvSpPr>
          <p:nvPr>
            <p:ph type="dt" sz="half" idx="10"/>
          </p:nvPr>
        </p:nvSpPr>
        <p:spPr/>
        <p:txBody>
          <a:bodyPr/>
          <a:lstStyle/>
          <a:p>
            <a:fld id="{6DFC43DD-6AC2-477F-8C4F-F5D4F0C526D6}" type="datetimeFigureOut">
              <a:rPr lang="sv-SE" smtClean="0"/>
              <a:t>2024-04-03</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1041B4B2-205D-4B12-A07F-D71727D8B4BC}" type="slidenum">
              <a:rPr lang="sv-SE" smtClean="0"/>
              <a:t>‹#›</a:t>
            </a:fld>
            <a:endParaRPr lang="sv-SE"/>
          </a:p>
        </p:txBody>
      </p:sp>
    </p:spTree>
    <p:extLst>
      <p:ext uri="{BB962C8B-B14F-4D97-AF65-F5344CB8AC3E}">
        <p14:creationId xmlns:p14="http://schemas.microsoft.com/office/powerpoint/2010/main" val="36256796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6DFC43DD-6AC2-477F-8C4F-F5D4F0C526D6}" type="datetimeFigureOut">
              <a:rPr lang="sv-SE" smtClean="0"/>
              <a:t>2024-04-03</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1041B4B2-205D-4B12-A07F-D71727D8B4BC}" type="slidenum">
              <a:rPr lang="sv-SE" smtClean="0"/>
              <a:t>‹#›</a:t>
            </a:fld>
            <a:endParaRPr lang="sv-SE"/>
          </a:p>
        </p:txBody>
      </p:sp>
    </p:spTree>
    <p:extLst>
      <p:ext uri="{BB962C8B-B14F-4D97-AF65-F5344CB8AC3E}">
        <p14:creationId xmlns:p14="http://schemas.microsoft.com/office/powerpoint/2010/main" val="30596322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724900" y="365125"/>
            <a:ext cx="2628900" cy="5811838"/>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838200" y="365125"/>
            <a:ext cx="7734300" cy="5811838"/>
          </a:xfrm>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6DFC43DD-6AC2-477F-8C4F-F5D4F0C526D6}" type="datetimeFigureOut">
              <a:rPr lang="sv-SE" smtClean="0"/>
              <a:t>2024-04-03</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1041B4B2-205D-4B12-A07F-D71727D8B4BC}" type="slidenum">
              <a:rPr lang="sv-SE" smtClean="0"/>
              <a:t>‹#›</a:t>
            </a:fld>
            <a:endParaRPr lang="sv-SE"/>
          </a:p>
        </p:txBody>
      </p:sp>
    </p:spTree>
    <p:extLst>
      <p:ext uri="{BB962C8B-B14F-4D97-AF65-F5344CB8AC3E}">
        <p14:creationId xmlns:p14="http://schemas.microsoft.com/office/powerpoint/2010/main" val="19395708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9451756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4/3/2024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1221172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4/3/2024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1861601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6DFC43DD-6AC2-477F-8C4F-F5D4F0C526D6}" type="datetimeFigureOut">
              <a:rPr lang="sv-SE" smtClean="0"/>
              <a:t>2024-04-03</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1041B4B2-205D-4B12-A07F-D71727D8B4BC}" type="slidenum">
              <a:rPr lang="sv-SE" smtClean="0"/>
              <a:t>‹#›</a:t>
            </a:fld>
            <a:endParaRPr lang="sv-SE"/>
          </a:p>
        </p:txBody>
      </p:sp>
    </p:spTree>
    <p:extLst>
      <p:ext uri="{BB962C8B-B14F-4D97-AF65-F5344CB8AC3E}">
        <p14:creationId xmlns:p14="http://schemas.microsoft.com/office/powerpoint/2010/main" val="18587494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831850" y="1709738"/>
            <a:ext cx="10515600" cy="2852737"/>
          </a:xfrm>
        </p:spPr>
        <p:txBody>
          <a:bodyPr anchor="b"/>
          <a:lstStyle>
            <a:lvl1pPr>
              <a:defRPr sz="6000"/>
            </a:lvl1pPr>
          </a:lstStyle>
          <a:p>
            <a:r>
              <a:rPr lang="sv-SE"/>
              <a:t>Klicka här för att ändra format</a:t>
            </a:r>
          </a:p>
        </p:txBody>
      </p:sp>
      <p:sp>
        <p:nvSpPr>
          <p:cNvPr id="3" name="Platshållare för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p:cNvSpPr>
            <a:spLocks noGrp="1"/>
          </p:cNvSpPr>
          <p:nvPr>
            <p:ph type="dt" sz="half" idx="10"/>
          </p:nvPr>
        </p:nvSpPr>
        <p:spPr/>
        <p:txBody>
          <a:bodyPr/>
          <a:lstStyle/>
          <a:p>
            <a:fld id="{6DFC43DD-6AC2-477F-8C4F-F5D4F0C526D6}" type="datetimeFigureOut">
              <a:rPr lang="sv-SE" smtClean="0"/>
              <a:t>2024-04-03</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1041B4B2-205D-4B12-A07F-D71727D8B4BC}" type="slidenum">
              <a:rPr lang="sv-SE" smtClean="0"/>
              <a:t>‹#›</a:t>
            </a:fld>
            <a:endParaRPr lang="sv-SE"/>
          </a:p>
        </p:txBody>
      </p:sp>
    </p:spTree>
    <p:extLst>
      <p:ext uri="{BB962C8B-B14F-4D97-AF65-F5344CB8AC3E}">
        <p14:creationId xmlns:p14="http://schemas.microsoft.com/office/powerpoint/2010/main" val="20495479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838200" y="1825625"/>
            <a:ext cx="5181600" cy="435133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72200" y="1825625"/>
            <a:ext cx="5181600" cy="435133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6DFC43DD-6AC2-477F-8C4F-F5D4F0C526D6}" type="datetimeFigureOut">
              <a:rPr lang="sv-SE" smtClean="0"/>
              <a:t>2024-04-03</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1041B4B2-205D-4B12-A07F-D71727D8B4BC}" type="slidenum">
              <a:rPr lang="sv-SE" smtClean="0"/>
              <a:t>‹#›</a:t>
            </a:fld>
            <a:endParaRPr lang="sv-SE"/>
          </a:p>
        </p:txBody>
      </p:sp>
    </p:spTree>
    <p:extLst>
      <p:ext uri="{BB962C8B-B14F-4D97-AF65-F5344CB8AC3E}">
        <p14:creationId xmlns:p14="http://schemas.microsoft.com/office/powerpoint/2010/main" val="2388507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839788" y="365125"/>
            <a:ext cx="10515600" cy="1325563"/>
          </a:xfrm>
        </p:spPr>
        <p:txBody>
          <a:bodyPr/>
          <a:lstStyle/>
          <a:p>
            <a:r>
              <a:rPr lang="sv-SE"/>
              <a:t>Klicka här för att ändra format</a:t>
            </a:r>
          </a:p>
        </p:txBody>
      </p:sp>
      <p:sp>
        <p:nvSpPr>
          <p:cNvPr id="3" name="Platshållare för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839788" y="2505075"/>
            <a:ext cx="5157787" cy="36845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6172200" y="2505075"/>
            <a:ext cx="5183188" cy="36845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p:txBody>
          <a:bodyPr/>
          <a:lstStyle/>
          <a:p>
            <a:fld id="{6DFC43DD-6AC2-477F-8C4F-F5D4F0C526D6}" type="datetimeFigureOut">
              <a:rPr lang="sv-SE" smtClean="0"/>
              <a:t>2024-04-03</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1041B4B2-205D-4B12-A07F-D71727D8B4BC}" type="slidenum">
              <a:rPr lang="sv-SE" smtClean="0"/>
              <a:t>‹#›</a:t>
            </a:fld>
            <a:endParaRPr lang="sv-SE"/>
          </a:p>
        </p:txBody>
      </p:sp>
    </p:spTree>
    <p:extLst>
      <p:ext uri="{BB962C8B-B14F-4D97-AF65-F5344CB8AC3E}">
        <p14:creationId xmlns:p14="http://schemas.microsoft.com/office/powerpoint/2010/main" val="2779909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fld id="{6DFC43DD-6AC2-477F-8C4F-F5D4F0C526D6}" type="datetimeFigureOut">
              <a:rPr lang="sv-SE" smtClean="0"/>
              <a:t>2024-04-03</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1041B4B2-205D-4B12-A07F-D71727D8B4BC}" type="slidenum">
              <a:rPr lang="sv-SE" smtClean="0"/>
              <a:t>‹#›</a:t>
            </a:fld>
            <a:endParaRPr lang="sv-SE"/>
          </a:p>
        </p:txBody>
      </p:sp>
    </p:spTree>
    <p:extLst>
      <p:ext uri="{BB962C8B-B14F-4D97-AF65-F5344CB8AC3E}">
        <p14:creationId xmlns:p14="http://schemas.microsoft.com/office/powerpoint/2010/main" val="12151592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6DFC43DD-6AC2-477F-8C4F-F5D4F0C526D6}" type="datetimeFigureOut">
              <a:rPr lang="sv-SE" smtClean="0"/>
              <a:t>2024-04-03</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1041B4B2-205D-4B12-A07F-D71727D8B4BC}" type="slidenum">
              <a:rPr lang="sv-SE" smtClean="0"/>
              <a:t>‹#›</a:t>
            </a:fld>
            <a:endParaRPr lang="sv-SE"/>
          </a:p>
        </p:txBody>
      </p:sp>
    </p:spTree>
    <p:extLst>
      <p:ext uri="{BB962C8B-B14F-4D97-AF65-F5344CB8AC3E}">
        <p14:creationId xmlns:p14="http://schemas.microsoft.com/office/powerpoint/2010/main" val="27884260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format</a:t>
            </a:r>
          </a:p>
        </p:txBody>
      </p:sp>
      <p:sp>
        <p:nvSpPr>
          <p:cNvPr id="3" name="Platshållare för innehåll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Platshållare för datum 4"/>
          <p:cNvSpPr>
            <a:spLocks noGrp="1"/>
          </p:cNvSpPr>
          <p:nvPr>
            <p:ph type="dt" sz="half" idx="10"/>
          </p:nvPr>
        </p:nvSpPr>
        <p:spPr/>
        <p:txBody>
          <a:bodyPr/>
          <a:lstStyle/>
          <a:p>
            <a:fld id="{6DFC43DD-6AC2-477F-8C4F-F5D4F0C526D6}" type="datetimeFigureOut">
              <a:rPr lang="sv-SE" smtClean="0"/>
              <a:t>2024-04-03</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1041B4B2-205D-4B12-A07F-D71727D8B4BC}" type="slidenum">
              <a:rPr lang="sv-SE" smtClean="0"/>
              <a:t>‹#›</a:t>
            </a:fld>
            <a:endParaRPr lang="sv-SE"/>
          </a:p>
        </p:txBody>
      </p:sp>
    </p:spTree>
    <p:extLst>
      <p:ext uri="{BB962C8B-B14F-4D97-AF65-F5344CB8AC3E}">
        <p14:creationId xmlns:p14="http://schemas.microsoft.com/office/powerpoint/2010/main" val="2644056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format</a:t>
            </a:r>
          </a:p>
        </p:txBody>
      </p:sp>
      <p:sp>
        <p:nvSpPr>
          <p:cNvPr id="3" name="Platshållare för bild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Platshållare för datum 4"/>
          <p:cNvSpPr>
            <a:spLocks noGrp="1"/>
          </p:cNvSpPr>
          <p:nvPr>
            <p:ph type="dt" sz="half" idx="10"/>
          </p:nvPr>
        </p:nvSpPr>
        <p:spPr/>
        <p:txBody>
          <a:bodyPr/>
          <a:lstStyle/>
          <a:p>
            <a:fld id="{6DFC43DD-6AC2-477F-8C4F-F5D4F0C526D6}" type="datetimeFigureOut">
              <a:rPr lang="sv-SE" smtClean="0"/>
              <a:t>2024-04-03</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1041B4B2-205D-4B12-A07F-D71727D8B4BC}" type="slidenum">
              <a:rPr lang="sv-SE" smtClean="0"/>
              <a:t>‹#›</a:t>
            </a:fld>
            <a:endParaRPr lang="sv-SE"/>
          </a:p>
        </p:txBody>
      </p:sp>
    </p:spTree>
    <p:extLst>
      <p:ext uri="{BB962C8B-B14F-4D97-AF65-F5344CB8AC3E}">
        <p14:creationId xmlns:p14="http://schemas.microsoft.com/office/powerpoint/2010/main" val="42018654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format</a:t>
            </a:r>
          </a:p>
        </p:txBody>
      </p:sp>
      <p:sp>
        <p:nvSpPr>
          <p:cNvPr id="3" name="Platshållare för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FC43DD-6AC2-477F-8C4F-F5D4F0C526D6}" type="datetimeFigureOut">
              <a:rPr lang="sv-SE" smtClean="0"/>
              <a:t>2024-04-03</a:t>
            </a:fld>
            <a:endParaRPr lang="sv-SE"/>
          </a:p>
        </p:txBody>
      </p:sp>
      <p:sp>
        <p:nvSpPr>
          <p:cNvPr id="5" name="Platshållare för sidfo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41B4B2-205D-4B12-A07F-D71727D8B4BC}" type="slidenum">
              <a:rPr lang="sv-SE" smtClean="0"/>
              <a:t>‹#›</a:t>
            </a:fld>
            <a:endParaRPr lang="sv-SE"/>
          </a:p>
        </p:txBody>
      </p:sp>
    </p:spTree>
    <p:extLst>
      <p:ext uri="{BB962C8B-B14F-4D97-AF65-F5344CB8AC3E}">
        <p14:creationId xmlns:p14="http://schemas.microsoft.com/office/powerpoint/2010/main" val="2256242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4/3/2024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1185263097"/>
      </p:ext>
    </p:extLst>
  </p:cSld>
  <p:clrMap bg1="lt1" tx1="dk1" bg2="lt2" tx2="dk2" accent1="accent1" accent2="accent2" accent3="accent3" accent4="accent4" accent5="accent5" accent6="accent6" hlink="hlink" folHlink="folHlink"/>
  <p:sldLayoutIdLst>
    <p:sldLayoutId id="2147483662" r:id="rId1"/>
    <p:sldLayoutId id="2147483661" r:id="rId2"/>
    <p:sldLayoutId id="2147483667"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0.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7.png"/><Relationship Id="rId7"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 Id="rId9"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14.xml"/><Relationship Id="rId5" Type="http://schemas.openxmlformats.org/officeDocument/2006/relationships/image" Target="../media/image39.png"/><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0.sv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3.sv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0.sv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0.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1514D"/>
        </a:solidFill>
        <a:effectLst/>
      </p:bgPr>
    </p:bg>
    <p:spTree>
      <p:nvGrpSpPr>
        <p:cNvPr id="1" name=""/>
        <p:cNvGrpSpPr/>
        <p:nvPr/>
      </p:nvGrpSpPr>
      <p:grpSpPr>
        <a:xfrm>
          <a:off x="0" y="0"/>
          <a:ext cx="0" cy="0"/>
          <a:chOff x="0" y="0"/>
          <a:chExt cx="0" cy="0"/>
        </a:xfrm>
      </p:grpSpPr>
      <p:grpSp>
        <p:nvGrpSpPr>
          <p:cNvPr id="4" name="Group 4"/>
          <p:cNvGrpSpPr/>
          <p:nvPr/>
        </p:nvGrpSpPr>
        <p:grpSpPr>
          <a:xfrm>
            <a:off x="190753" y="151168"/>
            <a:ext cx="7408370" cy="2211158"/>
            <a:chOff x="-2" y="-1165680"/>
            <a:chExt cx="14816739" cy="4422317"/>
          </a:xfrm>
        </p:grpSpPr>
        <p:sp>
          <p:nvSpPr>
            <p:cNvPr id="5" name="TextBox 5"/>
            <p:cNvSpPr txBox="1"/>
            <p:nvPr/>
          </p:nvSpPr>
          <p:spPr>
            <a:xfrm>
              <a:off x="-2" y="-1165680"/>
              <a:ext cx="14816737" cy="1846660"/>
            </a:xfrm>
            <a:prstGeom prst="rect">
              <a:avLst/>
            </a:prstGeom>
          </p:spPr>
          <p:txBody>
            <a:bodyPr lIns="0" tIns="0" rIns="0" bIns="0" rtlCol="0" anchor="t">
              <a:spAutoFit/>
            </a:bodyPr>
            <a:lstStyle/>
            <a:p>
              <a:pPr algn="ctr">
                <a:lnSpc>
                  <a:spcPts val="7200"/>
                </a:lnSpc>
                <a:spcBef>
                  <a:spcPct val="0"/>
                </a:spcBef>
              </a:pPr>
              <a:endParaRPr lang="en-US" sz="6000">
                <a:solidFill>
                  <a:srgbClr val="EAF3E9"/>
                </a:solidFill>
                <a:latin typeface="Open Sans Light Bold"/>
              </a:endParaRPr>
            </a:p>
          </p:txBody>
        </p:sp>
        <p:sp>
          <p:nvSpPr>
            <p:cNvPr id="6" name="TextBox 6"/>
            <p:cNvSpPr txBox="1"/>
            <p:nvPr/>
          </p:nvSpPr>
          <p:spPr>
            <a:xfrm>
              <a:off x="0" y="2636723"/>
              <a:ext cx="14816737" cy="619914"/>
            </a:xfrm>
            <a:prstGeom prst="rect">
              <a:avLst/>
            </a:prstGeom>
          </p:spPr>
          <p:txBody>
            <a:bodyPr lIns="0" tIns="0" rIns="0" bIns="0" rtlCol="0" anchor="t">
              <a:spAutoFit/>
            </a:bodyPr>
            <a:lstStyle/>
            <a:p>
              <a:pPr algn="ctr">
                <a:lnSpc>
                  <a:spcPts val="2800"/>
                </a:lnSpc>
              </a:pPr>
              <a:endParaRPr sz="1200"/>
            </a:p>
          </p:txBody>
        </p:sp>
      </p:grpSp>
      <p:sp>
        <p:nvSpPr>
          <p:cNvPr id="9" name="TextBox 9"/>
          <p:cNvSpPr txBox="1"/>
          <p:nvPr/>
        </p:nvSpPr>
        <p:spPr>
          <a:xfrm>
            <a:off x="2146453" y="612833"/>
            <a:ext cx="8814402" cy="1653145"/>
          </a:xfrm>
          <a:prstGeom prst="rect">
            <a:avLst/>
          </a:prstGeom>
        </p:spPr>
        <p:txBody>
          <a:bodyPr lIns="0" tIns="0" rIns="0" bIns="0" rtlCol="0" anchor="t">
            <a:spAutoFit/>
          </a:bodyPr>
          <a:lstStyle/>
          <a:p>
            <a:pPr marL="0" marR="0">
              <a:lnSpc>
                <a:spcPct val="150000"/>
              </a:lnSpc>
              <a:spcBef>
                <a:spcPts val="0"/>
              </a:spcBef>
              <a:spcAft>
                <a:spcPts val="0"/>
              </a:spcAft>
            </a:pPr>
            <a:r>
              <a:rPr lang="sv-SE" sz="1800">
                <a:solidFill>
                  <a:schemeClr val="accent6">
                    <a:lumMod val="20000"/>
                    <a:lumOff val="80000"/>
                  </a:schemeClr>
                </a:solidFill>
                <a:effectLst/>
                <a:latin typeface="Calibri" panose="020F0502020204030204" pitchFamily="34" charset="0"/>
              </a:rPr>
              <a:t> </a:t>
            </a:r>
            <a:br>
              <a:rPr lang="en-US" sz="2133" b="1">
                <a:solidFill>
                  <a:schemeClr val="accent6">
                    <a:lumMod val="20000"/>
                    <a:lumOff val="80000"/>
                  </a:schemeClr>
                </a:solidFill>
                <a:latin typeface="Open Sans Light Bold"/>
              </a:rPr>
            </a:br>
            <a:endParaRPr lang="en-US" sz="2133" b="1">
              <a:solidFill>
                <a:schemeClr val="accent6">
                  <a:lumMod val="20000"/>
                  <a:lumOff val="80000"/>
                </a:schemeClr>
              </a:solidFill>
              <a:latin typeface="Open Sans Light Bold"/>
            </a:endParaRPr>
          </a:p>
          <a:p>
            <a:pPr marL="431822" lvl="1" indent="-215911">
              <a:lnSpc>
                <a:spcPts val="3540"/>
              </a:lnSpc>
              <a:buFont typeface="Arial"/>
              <a:buChar char="•"/>
            </a:pPr>
            <a:endParaRPr lang="en-US" sz="2133" b="1">
              <a:solidFill>
                <a:schemeClr val="accent6">
                  <a:lumMod val="20000"/>
                  <a:lumOff val="80000"/>
                </a:schemeClr>
              </a:solidFill>
              <a:latin typeface="Open Sans Light Bold"/>
            </a:endParaRPr>
          </a:p>
          <a:p>
            <a:pPr>
              <a:lnSpc>
                <a:spcPts val="2800"/>
              </a:lnSpc>
            </a:pPr>
            <a:endParaRPr lang="en-US" sz="800">
              <a:solidFill>
                <a:schemeClr val="accent6">
                  <a:lumMod val="20000"/>
                  <a:lumOff val="80000"/>
                </a:schemeClr>
              </a:solidFill>
              <a:latin typeface="Arimo Bold"/>
            </a:endParaRPr>
          </a:p>
        </p:txBody>
      </p:sp>
      <p:pic>
        <p:nvPicPr>
          <p:cNvPr id="12" name="Picture 2">
            <a:extLst>
              <a:ext uri="{FF2B5EF4-FFF2-40B4-BE49-F238E27FC236}">
                <a16:creationId xmlns:a16="http://schemas.microsoft.com/office/drawing/2014/main" id="{E01AB5D6-8B0D-D451-B76D-3FC4497127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36275" y="4803545"/>
            <a:ext cx="1649220" cy="1712431"/>
          </a:xfrm>
          <a:prstGeom prst="rect">
            <a:avLst/>
          </a:prstGeom>
          <a:noFill/>
          <a:extLst>
            <a:ext uri="{909E8E84-426E-40DD-AFC4-6F175D3DCCD1}">
              <a14:hiddenFill xmlns:a14="http://schemas.microsoft.com/office/drawing/2010/main">
                <a:solidFill>
                  <a:srgbClr val="FFFFFF"/>
                </a:solidFill>
              </a14:hiddenFill>
            </a:ext>
          </a:extLst>
        </p:spPr>
      </p:pic>
      <p:pic>
        <p:nvPicPr>
          <p:cNvPr id="13" name="Bildobjekt 12">
            <a:extLst>
              <a:ext uri="{FF2B5EF4-FFF2-40B4-BE49-F238E27FC236}">
                <a16:creationId xmlns:a16="http://schemas.microsoft.com/office/drawing/2014/main" id="{1EE730FD-8F82-CBC1-511F-8E682DD130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531" y="6046059"/>
            <a:ext cx="1948046" cy="469917"/>
          </a:xfrm>
          <a:prstGeom prst="rect">
            <a:avLst/>
          </a:prstGeom>
        </p:spPr>
      </p:pic>
      <p:pic>
        <p:nvPicPr>
          <p:cNvPr id="2" name="Bildobjekt 1" descr="En bild som visar Grafik, hjärta, grafisk design, clipart&#10;&#10;Automatiskt genererad beskrivning">
            <a:extLst>
              <a:ext uri="{FF2B5EF4-FFF2-40B4-BE49-F238E27FC236}">
                <a16:creationId xmlns:a16="http://schemas.microsoft.com/office/drawing/2014/main" id="{1781A87D-76D2-1AF5-6002-BF15396BB4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1145" y="631909"/>
            <a:ext cx="2840919" cy="2840919"/>
          </a:xfrm>
          <a:prstGeom prst="rect">
            <a:avLst/>
          </a:prstGeom>
        </p:spPr>
      </p:pic>
      <p:pic>
        <p:nvPicPr>
          <p:cNvPr id="3" name="Bildobjekt 2" descr="En bild som visar logotyp&#10;&#10;Automatiskt genererad beskrivning">
            <a:extLst>
              <a:ext uri="{FF2B5EF4-FFF2-40B4-BE49-F238E27FC236}">
                <a16:creationId xmlns:a16="http://schemas.microsoft.com/office/drawing/2014/main" id="{190867C4-D94F-5082-AE3F-FE210027D1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39438" y="2819157"/>
            <a:ext cx="2713124" cy="2713124"/>
          </a:xfrm>
          <a:prstGeom prst="rect">
            <a:avLst/>
          </a:prstGeom>
        </p:spPr>
      </p:pic>
      <p:pic>
        <p:nvPicPr>
          <p:cNvPr id="7" name="Bildobjekt 6" descr="En bild som visar logotyp&#10;&#10;Automatiskt genererad beskrivning">
            <a:extLst>
              <a:ext uri="{FF2B5EF4-FFF2-40B4-BE49-F238E27FC236}">
                <a16:creationId xmlns:a16="http://schemas.microsoft.com/office/drawing/2014/main" id="{4DEC25E0-CE3C-8997-82B1-B3B0F54408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40101" y="652565"/>
            <a:ext cx="2776435" cy="2776435"/>
          </a:xfrm>
          <a:prstGeom prst="rect">
            <a:avLst/>
          </a:prstGeom>
        </p:spPr>
      </p:pic>
      <p:sp>
        <p:nvSpPr>
          <p:cNvPr id="8" name="TextBox 9">
            <a:extLst>
              <a:ext uri="{FF2B5EF4-FFF2-40B4-BE49-F238E27FC236}">
                <a16:creationId xmlns:a16="http://schemas.microsoft.com/office/drawing/2014/main" id="{83A82FA4-3458-8DC5-239E-B82ADD1C349A}"/>
              </a:ext>
            </a:extLst>
          </p:cNvPr>
          <p:cNvSpPr txBox="1"/>
          <p:nvPr/>
        </p:nvSpPr>
        <p:spPr>
          <a:xfrm>
            <a:off x="3697357" y="1479728"/>
            <a:ext cx="4797286" cy="830997"/>
          </a:xfrm>
          <a:prstGeom prst="rect">
            <a:avLst/>
          </a:prstGeom>
        </p:spPr>
        <p:txBody>
          <a:bodyPr wrap="square" lIns="0" tIns="0" rIns="0" bIns="0" rtlCol="0" anchor="t">
            <a:spAutoFit/>
          </a:bodyPr>
          <a:lstStyle/>
          <a:p>
            <a:r>
              <a:rPr lang="sv-SE" sz="5400" b="1" i="0" u="none" strike="noStrike" dirty="0">
                <a:solidFill>
                  <a:schemeClr val="bg1"/>
                </a:solidFill>
                <a:effectLst/>
                <a:latin typeface="Calibri "/>
              </a:rPr>
              <a:t>JAG-VI-VÄRLDEN</a:t>
            </a:r>
          </a:p>
        </p:txBody>
      </p:sp>
      <p:pic>
        <p:nvPicPr>
          <p:cNvPr id="17" name="Bildobjekt 16">
            <a:extLst>
              <a:ext uri="{FF2B5EF4-FFF2-40B4-BE49-F238E27FC236}">
                <a16:creationId xmlns:a16="http://schemas.microsoft.com/office/drawing/2014/main" id="{1A0515E4-CB38-AFB4-43B3-A87DD27B3BC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14907" y="6033895"/>
            <a:ext cx="5021901" cy="339815"/>
          </a:xfrm>
          <a:prstGeom prst="rect">
            <a:avLst/>
          </a:prstGeom>
        </p:spPr>
      </p:pic>
    </p:spTree>
    <p:extLst>
      <p:ext uri="{BB962C8B-B14F-4D97-AF65-F5344CB8AC3E}">
        <p14:creationId xmlns:p14="http://schemas.microsoft.com/office/powerpoint/2010/main" val="15464975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1514D"/>
        </a:solidFill>
        <a:effectLst/>
      </p:bgPr>
    </p:bg>
    <p:spTree>
      <p:nvGrpSpPr>
        <p:cNvPr id="1" name=""/>
        <p:cNvGrpSpPr/>
        <p:nvPr/>
      </p:nvGrpSpPr>
      <p:grpSpPr>
        <a:xfrm>
          <a:off x="0" y="0"/>
          <a:ext cx="0" cy="0"/>
          <a:chOff x="0" y="0"/>
          <a:chExt cx="0" cy="0"/>
        </a:xfrm>
      </p:grpSpPr>
      <p:grpSp>
        <p:nvGrpSpPr>
          <p:cNvPr id="4" name="Group 4"/>
          <p:cNvGrpSpPr/>
          <p:nvPr/>
        </p:nvGrpSpPr>
        <p:grpSpPr>
          <a:xfrm>
            <a:off x="190753" y="151168"/>
            <a:ext cx="7408370" cy="2211158"/>
            <a:chOff x="-2" y="-1165680"/>
            <a:chExt cx="14816739" cy="4422317"/>
          </a:xfrm>
        </p:grpSpPr>
        <p:sp>
          <p:nvSpPr>
            <p:cNvPr id="5" name="TextBox 5"/>
            <p:cNvSpPr txBox="1"/>
            <p:nvPr/>
          </p:nvSpPr>
          <p:spPr>
            <a:xfrm>
              <a:off x="-2" y="-1165680"/>
              <a:ext cx="14816737" cy="1846660"/>
            </a:xfrm>
            <a:prstGeom prst="rect">
              <a:avLst/>
            </a:prstGeom>
          </p:spPr>
          <p:txBody>
            <a:bodyPr lIns="0" tIns="0" rIns="0" bIns="0" rtlCol="0" anchor="t">
              <a:spAutoFit/>
            </a:bodyPr>
            <a:lstStyle/>
            <a:p>
              <a:pPr algn="ctr">
                <a:lnSpc>
                  <a:spcPts val="7200"/>
                </a:lnSpc>
                <a:spcBef>
                  <a:spcPct val="0"/>
                </a:spcBef>
              </a:pPr>
              <a:endParaRPr lang="en-US" sz="6000">
                <a:solidFill>
                  <a:srgbClr val="EAF3E9"/>
                </a:solidFill>
                <a:latin typeface="Open Sans Light Bold"/>
              </a:endParaRPr>
            </a:p>
          </p:txBody>
        </p:sp>
        <p:sp>
          <p:nvSpPr>
            <p:cNvPr id="6" name="TextBox 6"/>
            <p:cNvSpPr txBox="1"/>
            <p:nvPr/>
          </p:nvSpPr>
          <p:spPr>
            <a:xfrm>
              <a:off x="0" y="2636723"/>
              <a:ext cx="14816737" cy="619914"/>
            </a:xfrm>
            <a:prstGeom prst="rect">
              <a:avLst/>
            </a:prstGeom>
          </p:spPr>
          <p:txBody>
            <a:bodyPr lIns="0" tIns="0" rIns="0" bIns="0" rtlCol="0" anchor="t">
              <a:spAutoFit/>
            </a:bodyPr>
            <a:lstStyle/>
            <a:p>
              <a:pPr algn="ctr">
                <a:lnSpc>
                  <a:spcPts val="2800"/>
                </a:lnSpc>
              </a:pPr>
              <a:endParaRPr sz="1200"/>
            </a:p>
          </p:txBody>
        </p:sp>
      </p:grpSp>
      <p:sp>
        <p:nvSpPr>
          <p:cNvPr id="11" name="textruta 10">
            <a:extLst>
              <a:ext uri="{FF2B5EF4-FFF2-40B4-BE49-F238E27FC236}">
                <a16:creationId xmlns:a16="http://schemas.microsoft.com/office/drawing/2014/main" id="{F2BC3F24-BFF8-68E9-0626-2A6A6C595562}"/>
              </a:ext>
            </a:extLst>
          </p:cNvPr>
          <p:cNvSpPr txBox="1"/>
          <p:nvPr/>
        </p:nvSpPr>
        <p:spPr>
          <a:xfrm>
            <a:off x="12680250" y="1569185"/>
            <a:ext cx="2967191" cy="646331"/>
          </a:xfrm>
          <a:prstGeom prst="rect">
            <a:avLst/>
          </a:prstGeom>
          <a:noFill/>
        </p:spPr>
        <p:txBody>
          <a:bodyPr wrap="square">
            <a:spAutoFit/>
          </a:bodyPr>
          <a:lstStyle/>
          <a:p>
            <a:pPr marL="285750" indent="-285750">
              <a:buFont typeface="Arial" panose="020B0604020202020204" pitchFamily="34" charset="0"/>
              <a:buChar char="•"/>
            </a:pPr>
            <a:endParaRPr lang="sv-SE">
              <a:solidFill>
                <a:schemeClr val="bg1"/>
              </a:solidFill>
              <a:latin typeface="Calibri "/>
            </a:endParaRPr>
          </a:p>
          <a:p>
            <a:pPr marL="285750" indent="-285750">
              <a:buFont typeface="Arial" panose="020B0604020202020204" pitchFamily="34" charset="0"/>
              <a:buChar char="•"/>
            </a:pPr>
            <a:endParaRPr lang="sv-SE">
              <a:solidFill>
                <a:schemeClr val="bg1"/>
              </a:solidFill>
              <a:effectLst/>
              <a:latin typeface="Calibri "/>
            </a:endParaRPr>
          </a:p>
        </p:txBody>
      </p:sp>
      <p:pic>
        <p:nvPicPr>
          <p:cNvPr id="1026" name="Picture 2">
            <a:extLst>
              <a:ext uri="{FF2B5EF4-FFF2-40B4-BE49-F238E27FC236}">
                <a16:creationId xmlns:a16="http://schemas.microsoft.com/office/drawing/2014/main" id="{1F72F16C-A1B6-5158-56BF-D686A3B14E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8672" y="24064"/>
            <a:ext cx="9091412" cy="6809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45750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1514D"/>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flipH="1">
            <a:off x="-3429000" y="-2033710"/>
            <a:ext cx="6858000" cy="6858000"/>
          </a:xfrm>
          <a:prstGeom prst="rect">
            <a:avLst/>
          </a:prstGeom>
        </p:spPr>
      </p:pic>
      <p:grpSp>
        <p:nvGrpSpPr>
          <p:cNvPr id="4" name="Group 4"/>
          <p:cNvGrpSpPr/>
          <p:nvPr/>
        </p:nvGrpSpPr>
        <p:grpSpPr>
          <a:xfrm>
            <a:off x="190753" y="151168"/>
            <a:ext cx="7408370" cy="2211158"/>
            <a:chOff x="-2" y="-1165680"/>
            <a:chExt cx="14816739" cy="4422317"/>
          </a:xfrm>
        </p:grpSpPr>
        <p:sp>
          <p:nvSpPr>
            <p:cNvPr id="5" name="TextBox 5"/>
            <p:cNvSpPr txBox="1"/>
            <p:nvPr/>
          </p:nvSpPr>
          <p:spPr>
            <a:xfrm>
              <a:off x="-2" y="-1165680"/>
              <a:ext cx="14816737" cy="1846660"/>
            </a:xfrm>
            <a:prstGeom prst="rect">
              <a:avLst/>
            </a:prstGeom>
          </p:spPr>
          <p:txBody>
            <a:bodyPr lIns="0" tIns="0" rIns="0" bIns="0" rtlCol="0" anchor="t">
              <a:spAutoFit/>
            </a:bodyPr>
            <a:lstStyle/>
            <a:p>
              <a:pPr algn="ctr">
                <a:lnSpc>
                  <a:spcPts val="7200"/>
                </a:lnSpc>
                <a:spcBef>
                  <a:spcPct val="0"/>
                </a:spcBef>
              </a:pPr>
              <a:endParaRPr lang="en-US" sz="6000">
                <a:solidFill>
                  <a:srgbClr val="EAF3E9"/>
                </a:solidFill>
                <a:latin typeface="Open Sans Light Bold"/>
              </a:endParaRPr>
            </a:p>
          </p:txBody>
        </p:sp>
        <p:sp>
          <p:nvSpPr>
            <p:cNvPr id="6" name="TextBox 6"/>
            <p:cNvSpPr txBox="1"/>
            <p:nvPr/>
          </p:nvSpPr>
          <p:spPr>
            <a:xfrm>
              <a:off x="0" y="2636723"/>
              <a:ext cx="14816737" cy="619914"/>
            </a:xfrm>
            <a:prstGeom prst="rect">
              <a:avLst/>
            </a:prstGeom>
          </p:spPr>
          <p:txBody>
            <a:bodyPr lIns="0" tIns="0" rIns="0" bIns="0" rtlCol="0" anchor="t">
              <a:spAutoFit/>
            </a:bodyPr>
            <a:lstStyle/>
            <a:p>
              <a:pPr algn="ctr">
                <a:lnSpc>
                  <a:spcPts val="2800"/>
                </a:lnSpc>
              </a:pPr>
              <a:endParaRPr sz="1200"/>
            </a:p>
          </p:txBody>
        </p:sp>
      </p:grpSp>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8572246" y="1817431"/>
            <a:ext cx="6858000" cy="6858000"/>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603093">
            <a:off x="-2894383" y="4833380"/>
            <a:ext cx="5788766" cy="5788766"/>
          </a:xfrm>
          <a:prstGeom prst="rect">
            <a:avLst/>
          </a:prstGeom>
        </p:spPr>
      </p:pic>
      <p:sp>
        <p:nvSpPr>
          <p:cNvPr id="9" name="TextBox 9"/>
          <p:cNvSpPr txBox="1"/>
          <p:nvPr/>
        </p:nvSpPr>
        <p:spPr>
          <a:xfrm>
            <a:off x="2146453" y="612833"/>
            <a:ext cx="8814402" cy="1653145"/>
          </a:xfrm>
          <a:prstGeom prst="rect">
            <a:avLst/>
          </a:prstGeom>
        </p:spPr>
        <p:txBody>
          <a:bodyPr lIns="0" tIns="0" rIns="0" bIns="0" rtlCol="0" anchor="t">
            <a:spAutoFit/>
          </a:bodyPr>
          <a:lstStyle/>
          <a:p>
            <a:pPr marL="0" marR="0">
              <a:lnSpc>
                <a:spcPct val="150000"/>
              </a:lnSpc>
              <a:spcBef>
                <a:spcPts val="0"/>
              </a:spcBef>
              <a:spcAft>
                <a:spcPts val="0"/>
              </a:spcAft>
            </a:pPr>
            <a:r>
              <a:rPr lang="sv-SE" sz="1800">
                <a:solidFill>
                  <a:schemeClr val="accent6">
                    <a:lumMod val="20000"/>
                    <a:lumOff val="80000"/>
                  </a:schemeClr>
                </a:solidFill>
                <a:effectLst/>
                <a:latin typeface="Calibri" panose="020F0502020204030204" pitchFamily="34" charset="0"/>
              </a:rPr>
              <a:t> </a:t>
            </a:r>
            <a:br>
              <a:rPr lang="en-US" sz="2133" b="1">
                <a:solidFill>
                  <a:schemeClr val="accent6">
                    <a:lumMod val="20000"/>
                    <a:lumOff val="80000"/>
                  </a:schemeClr>
                </a:solidFill>
                <a:latin typeface="Open Sans Light Bold"/>
              </a:rPr>
            </a:br>
            <a:endParaRPr lang="en-US" sz="2133" b="1">
              <a:solidFill>
                <a:schemeClr val="accent6">
                  <a:lumMod val="20000"/>
                  <a:lumOff val="80000"/>
                </a:schemeClr>
              </a:solidFill>
              <a:latin typeface="Open Sans Light Bold"/>
            </a:endParaRPr>
          </a:p>
          <a:p>
            <a:pPr marL="431822" lvl="1" indent="-215911">
              <a:lnSpc>
                <a:spcPts val="3540"/>
              </a:lnSpc>
              <a:buFont typeface="Arial"/>
              <a:buChar char="•"/>
            </a:pPr>
            <a:endParaRPr lang="en-US" sz="2133" b="1">
              <a:solidFill>
                <a:schemeClr val="accent6">
                  <a:lumMod val="20000"/>
                  <a:lumOff val="80000"/>
                </a:schemeClr>
              </a:solidFill>
              <a:latin typeface="Open Sans Light Bold"/>
            </a:endParaRPr>
          </a:p>
          <a:p>
            <a:pPr>
              <a:lnSpc>
                <a:spcPts val="2800"/>
              </a:lnSpc>
            </a:pPr>
            <a:endParaRPr lang="en-US" sz="800">
              <a:solidFill>
                <a:schemeClr val="accent6">
                  <a:lumMod val="20000"/>
                  <a:lumOff val="80000"/>
                </a:schemeClr>
              </a:solidFill>
              <a:latin typeface="Arimo Bold"/>
            </a:endParaRPr>
          </a:p>
        </p:txBody>
      </p:sp>
      <p:sp>
        <p:nvSpPr>
          <p:cNvPr id="11" name="textruta 10">
            <a:extLst>
              <a:ext uri="{FF2B5EF4-FFF2-40B4-BE49-F238E27FC236}">
                <a16:creationId xmlns:a16="http://schemas.microsoft.com/office/drawing/2014/main" id="{8A66E482-7048-14F8-ADF1-9652410AD44A}"/>
              </a:ext>
            </a:extLst>
          </p:cNvPr>
          <p:cNvSpPr txBox="1"/>
          <p:nvPr/>
        </p:nvSpPr>
        <p:spPr>
          <a:xfrm>
            <a:off x="2333881" y="1739642"/>
            <a:ext cx="9429750" cy="923330"/>
          </a:xfrm>
          <a:prstGeom prst="rect">
            <a:avLst/>
          </a:prstGeom>
          <a:noFill/>
        </p:spPr>
        <p:txBody>
          <a:bodyPr wrap="square">
            <a:spAutoFit/>
          </a:bodyPr>
          <a:lstStyle/>
          <a:p>
            <a:endParaRPr lang="sv-SE">
              <a:solidFill>
                <a:schemeClr val="bg1"/>
              </a:solidFill>
              <a:effectLst/>
            </a:endParaRPr>
          </a:p>
          <a:p>
            <a:pPr marL="285750" indent="-285750">
              <a:buFont typeface="Arial" panose="020B0604020202020204" pitchFamily="34" charset="0"/>
              <a:buChar char="•"/>
            </a:pPr>
            <a:endParaRPr lang="sv-SE">
              <a:solidFill>
                <a:schemeClr val="bg1"/>
              </a:solidFill>
            </a:endParaRPr>
          </a:p>
          <a:p>
            <a:endParaRPr lang="sv-SE">
              <a:solidFill>
                <a:schemeClr val="bg1"/>
              </a:solidFill>
              <a:effectLst/>
            </a:endParaRPr>
          </a:p>
        </p:txBody>
      </p:sp>
      <p:sp>
        <p:nvSpPr>
          <p:cNvPr id="12" name="textruta 11">
            <a:extLst>
              <a:ext uri="{FF2B5EF4-FFF2-40B4-BE49-F238E27FC236}">
                <a16:creationId xmlns:a16="http://schemas.microsoft.com/office/drawing/2014/main" id="{4E7C5769-46A7-DECB-A3C3-CBB24F88459C}"/>
              </a:ext>
            </a:extLst>
          </p:cNvPr>
          <p:cNvSpPr txBox="1"/>
          <p:nvPr/>
        </p:nvSpPr>
        <p:spPr>
          <a:xfrm>
            <a:off x="1789126" y="940805"/>
            <a:ext cx="9429750" cy="646331"/>
          </a:xfrm>
          <a:prstGeom prst="rect">
            <a:avLst/>
          </a:prstGeom>
          <a:noFill/>
        </p:spPr>
        <p:txBody>
          <a:bodyPr wrap="square">
            <a:spAutoFit/>
          </a:bodyPr>
          <a:lstStyle/>
          <a:p>
            <a:r>
              <a:rPr lang="sv-SE" sz="3600" b="1" i="0" u="none" strike="noStrike" dirty="0">
                <a:solidFill>
                  <a:schemeClr val="bg1"/>
                </a:solidFill>
                <a:effectLst/>
              </a:rPr>
              <a:t>3. VÄRLDEN - Förändringsarbete</a:t>
            </a:r>
          </a:p>
        </p:txBody>
      </p:sp>
      <p:sp>
        <p:nvSpPr>
          <p:cNvPr id="13" name="textruta 12">
            <a:extLst>
              <a:ext uri="{FF2B5EF4-FFF2-40B4-BE49-F238E27FC236}">
                <a16:creationId xmlns:a16="http://schemas.microsoft.com/office/drawing/2014/main" id="{EB99CF57-C19B-5255-75B6-F845E8E2BA6E}"/>
              </a:ext>
            </a:extLst>
          </p:cNvPr>
          <p:cNvSpPr txBox="1"/>
          <p:nvPr/>
        </p:nvSpPr>
        <p:spPr>
          <a:xfrm>
            <a:off x="1531106" y="1767769"/>
            <a:ext cx="8291461" cy="4616648"/>
          </a:xfrm>
          <a:prstGeom prst="rect">
            <a:avLst/>
          </a:prstGeom>
          <a:noFill/>
        </p:spPr>
        <p:txBody>
          <a:bodyPr wrap="square">
            <a:spAutoFit/>
          </a:bodyPr>
          <a:lstStyle/>
          <a:p>
            <a:pPr marL="285750" indent="-285750">
              <a:buFont typeface="Arial" panose="020B0604020202020204" pitchFamily="34" charset="0"/>
              <a:buChar char="•"/>
            </a:pPr>
            <a:r>
              <a:rPr lang="sv-SE" sz="2400" dirty="0">
                <a:solidFill>
                  <a:schemeClr val="bg1"/>
                </a:solidFill>
              </a:rPr>
              <a:t>Skapa egna förändringsarbeten utifrån det som engagerar er!</a:t>
            </a:r>
          </a:p>
          <a:p>
            <a:endParaRPr lang="sv-SE" sz="2400" dirty="0">
              <a:solidFill>
                <a:schemeClr val="bg1"/>
              </a:solidFill>
            </a:endParaRPr>
          </a:p>
          <a:p>
            <a:pPr marL="285750" indent="-285750">
              <a:buFont typeface="Arial" panose="020B0604020202020204" pitchFamily="34" charset="0"/>
              <a:buChar char="•"/>
            </a:pPr>
            <a:r>
              <a:rPr lang="sv-SE" sz="2400" dirty="0">
                <a:solidFill>
                  <a:schemeClr val="bg1"/>
                </a:solidFill>
              </a:rPr>
              <a:t>Ni kommer att jobba med detta under hela våren </a:t>
            </a:r>
          </a:p>
          <a:p>
            <a:endParaRPr lang="sv-SE" sz="2400" dirty="0">
              <a:solidFill>
                <a:schemeClr val="bg1"/>
              </a:solidFill>
            </a:endParaRPr>
          </a:p>
          <a:p>
            <a:pPr marL="285750" indent="-285750">
              <a:buFont typeface="Arial" panose="020B0604020202020204" pitchFamily="34" charset="0"/>
              <a:buChar char="•"/>
            </a:pPr>
            <a:r>
              <a:rPr lang="sv-SE" sz="2400" dirty="0">
                <a:solidFill>
                  <a:schemeClr val="bg1"/>
                </a:solidFill>
              </a:rPr>
              <a:t>Förändringsarbetet kan vara något man gör individuellt, i en mindre grupp, tillsammans med hela klassen eller tillsammans med deltagare från andra skolor</a:t>
            </a:r>
          </a:p>
          <a:p>
            <a:endParaRPr lang="sv-SE" sz="2400" dirty="0">
              <a:solidFill>
                <a:schemeClr val="bg1"/>
              </a:solidFill>
            </a:endParaRPr>
          </a:p>
          <a:p>
            <a:pPr marL="285750" indent="-285750">
              <a:buFont typeface="Arial" panose="020B0604020202020204" pitchFamily="34" charset="0"/>
              <a:buChar char="•"/>
            </a:pPr>
            <a:r>
              <a:rPr lang="sv-SE" sz="2400" dirty="0">
                <a:solidFill>
                  <a:schemeClr val="bg1"/>
                </a:solidFill>
              </a:rPr>
              <a:t>Det är </a:t>
            </a:r>
            <a:r>
              <a:rPr lang="sv-SE" sz="2400" b="1" dirty="0">
                <a:solidFill>
                  <a:schemeClr val="bg1"/>
                </a:solidFill>
              </a:rPr>
              <a:t>ni deltagare </a:t>
            </a:r>
            <a:r>
              <a:rPr lang="sv-SE" sz="2400" dirty="0">
                <a:solidFill>
                  <a:schemeClr val="bg1"/>
                </a:solidFill>
              </a:rPr>
              <a:t>som ska bestämma vad ni tycker är viktigt och vad för förändringsarbete ni skulle vilja jobba med. </a:t>
            </a:r>
          </a:p>
          <a:p>
            <a:endParaRPr lang="sv-SE" b="1" dirty="0">
              <a:solidFill>
                <a:schemeClr val="bg1"/>
              </a:solidFill>
            </a:endParaRPr>
          </a:p>
          <a:p>
            <a:endParaRPr lang="sv-SE" b="1" dirty="0">
              <a:solidFill>
                <a:schemeClr val="bg1"/>
              </a:solidFill>
            </a:endParaRPr>
          </a:p>
          <a:p>
            <a:pPr marL="285750" indent="-285750">
              <a:buFont typeface="Arial" panose="020B0604020202020204" pitchFamily="34" charset="0"/>
              <a:buChar char="•"/>
            </a:pPr>
            <a:endParaRPr lang="sv-SE" dirty="0">
              <a:solidFill>
                <a:schemeClr val="bg1"/>
              </a:solidFill>
            </a:endParaRPr>
          </a:p>
        </p:txBody>
      </p:sp>
      <p:pic>
        <p:nvPicPr>
          <p:cNvPr id="10" name="Bildobjekt 9" descr="En bild som visar logotyp&#10;&#10;Automatiskt genererad beskrivning">
            <a:extLst>
              <a:ext uri="{FF2B5EF4-FFF2-40B4-BE49-F238E27FC236}">
                <a16:creationId xmlns:a16="http://schemas.microsoft.com/office/drawing/2014/main" id="{30405B22-C4A5-AE35-C832-FAFB5C77BC9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20658" y="404383"/>
            <a:ext cx="2776435" cy="2776435"/>
          </a:xfrm>
          <a:prstGeom prst="rect">
            <a:avLst/>
          </a:prstGeom>
        </p:spPr>
      </p:pic>
    </p:spTree>
    <p:extLst>
      <p:ext uri="{BB962C8B-B14F-4D97-AF65-F5344CB8AC3E}">
        <p14:creationId xmlns:p14="http://schemas.microsoft.com/office/powerpoint/2010/main" val="11969441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1514D"/>
        </a:solidFill>
        <a:effectLst/>
      </p:bgPr>
    </p:bg>
    <p:spTree>
      <p:nvGrpSpPr>
        <p:cNvPr id="1" name=""/>
        <p:cNvGrpSpPr/>
        <p:nvPr/>
      </p:nvGrpSpPr>
      <p:grpSpPr>
        <a:xfrm>
          <a:off x="0" y="0"/>
          <a:ext cx="0" cy="0"/>
          <a:chOff x="0" y="0"/>
          <a:chExt cx="0" cy="0"/>
        </a:xfrm>
      </p:grpSpPr>
      <p:grpSp>
        <p:nvGrpSpPr>
          <p:cNvPr id="4" name="Group 4"/>
          <p:cNvGrpSpPr/>
          <p:nvPr/>
        </p:nvGrpSpPr>
        <p:grpSpPr>
          <a:xfrm>
            <a:off x="-761747" y="92402"/>
            <a:ext cx="7408370" cy="2211158"/>
            <a:chOff x="-2" y="-1165680"/>
            <a:chExt cx="14816739" cy="4422317"/>
          </a:xfrm>
        </p:grpSpPr>
        <p:sp>
          <p:nvSpPr>
            <p:cNvPr id="5" name="TextBox 5"/>
            <p:cNvSpPr txBox="1"/>
            <p:nvPr/>
          </p:nvSpPr>
          <p:spPr>
            <a:xfrm>
              <a:off x="-2" y="-1165680"/>
              <a:ext cx="14816737" cy="1846660"/>
            </a:xfrm>
            <a:prstGeom prst="rect">
              <a:avLst/>
            </a:prstGeom>
          </p:spPr>
          <p:txBody>
            <a:bodyPr lIns="0" tIns="0" rIns="0" bIns="0" rtlCol="0" anchor="t">
              <a:spAutoFit/>
            </a:bodyPr>
            <a:lstStyle/>
            <a:p>
              <a:pPr algn="ctr">
                <a:lnSpc>
                  <a:spcPts val="7200"/>
                </a:lnSpc>
                <a:spcBef>
                  <a:spcPct val="0"/>
                </a:spcBef>
              </a:pPr>
              <a:endParaRPr lang="en-US" sz="6000">
                <a:solidFill>
                  <a:srgbClr val="EAF3E9"/>
                </a:solidFill>
                <a:latin typeface="Open Sans Light Bold"/>
              </a:endParaRPr>
            </a:p>
          </p:txBody>
        </p:sp>
        <p:sp>
          <p:nvSpPr>
            <p:cNvPr id="6" name="TextBox 6"/>
            <p:cNvSpPr txBox="1"/>
            <p:nvPr/>
          </p:nvSpPr>
          <p:spPr>
            <a:xfrm>
              <a:off x="0" y="2636723"/>
              <a:ext cx="14816737" cy="619914"/>
            </a:xfrm>
            <a:prstGeom prst="rect">
              <a:avLst/>
            </a:prstGeom>
          </p:spPr>
          <p:txBody>
            <a:bodyPr lIns="0" tIns="0" rIns="0" bIns="0" rtlCol="0" anchor="t">
              <a:spAutoFit/>
            </a:bodyPr>
            <a:lstStyle/>
            <a:p>
              <a:pPr algn="ctr">
                <a:lnSpc>
                  <a:spcPts val="2800"/>
                </a:lnSpc>
              </a:pPr>
              <a:endParaRPr sz="1200"/>
            </a:p>
          </p:txBody>
        </p:sp>
      </p:grpSp>
      <p:sp>
        <p:nvSpPr>
          <p:cNvPr id="9" name="TextBox 9"/>
          <p:cNvSpPr txBox="1"/>
          <p:nvPr/>
        </p:nvSpPr>
        <p:spPr>
          <a:xfrm>
            <a:off x="2146453" y="612833"/>
            <a:ext cx="8814402" cy="1653145"/>
          </a:xfrm>
          <a:prstGeom prst="rect">
            <a:avLst/>
          </a:prstGeom>
        </p:spPr>
        <p:txBody>
          <a:bodyPr lIns="0" tIns="0" rIns="0" bIns="0" rtlCol="0" anchor="t">
            <a:spAutoFit/>
          </a:bodyPr>
          <a:lstStyle/>
          <a:p>
            <a:pPr marL="0" marR="0">
              <a:lnSpc>
                <a:spcPct val="150000"/>
              </a:lnSpc>
              <a:spcBef>
                <a:spcPts val="0"/>
              </a:spcBef>
              <a:spcAft>
                <a:spcPts val="0"/>
              </a:spcAft>
            </a:pPr>
            <a:r>
              <a:rPr lang="sv-SE" sz="1800">
                <a:solidFill>
                  <a:schemeClr val="accent6">
                    <a:lumMod val="20000"/>
                    <a:lumOff val="80000"/>
                  </a:schemeClr>
                </a:solidFill>
                <a:effectLst/>
                <a:latin typeface="Calibri" panose="020F0502020204030204" pitchFamily="34" charset="0"/>
              </a:rPr>
              <a:t> </a:t>
            </a:r>
            <a:br>
              <a:rPr lang="en-US" sz="2133" b="1">
                <a:solidFill>
                  <a:schemeClr val="accent6">
                    <a:lumMod val="20000"/>
                    <a:lumOff val="80000"/>
                  </a:schemeClr>
                </a:solidFill>
                <a:latin typeface="Open Sans Light Bold"/>
              </a:rPr>
            </a:br>
            <a:endParaRPr lang="en-US" sz="2133" b="1">
              <a:solidFill>
                <a:schemeClr val="accent6">
                  <a:lumMod val="20000"/>
                  <a:lumOff val="80000"/>
                </a:schemeClr>
              </a:solidFill>
              <a:latin typeface="Open Sans Light Bold"/>
            </a:endParaRPr>
          </a:p>
          <a:p>
            <a:pPr marL="431822" lvl="1" indent="-215911">
              <a:lnSpc>
                <a:spcPts val="3540"/>
              </a:lnSpc>
              <a:buFont typeface="Arial"/>
              <a:buChar char="•"/>
            </a:pPr>
            <a:endParaRPr lang="en-US" sz="2133" b="1">
              <a:solidFill>
                <a:schemeClr val="accent6">
                  <a:lumMod val="20000"/>
                  <a:lumOff val="80000"/>
                </a:schemeClr>
              </a:solidFill>
              <a:latin typeface="Open Sans Light Bold"/>
            </a:endParaRPr>
          </a:p>
          <a:p>
            <a:pPr>
              <a:lnSpc>
                <a:spcPts val="2800"/>
              </a:lnSpc>
            </a:pPr>
            <a:endParaRPr lang="en-US" sz="800">
              <a:solidFill>
                <a:schemeClr val="accent6">
                  <a:lumMod val="20000"/>
                  <a:lumOff val="80000"/>
                </a:schemeClr>
              </a:solidFill>
              <a:latin typeface="Arimo Bold"/>
            </a:endParaRPr>
          </a:p>
        </p:txBody>
      </p:sp>
      <p:sp>
        <p:nvSpPr>
          <p:cNvPr id="11" name="textruta 10">
            <a:extLst>
              <a:ext uri="{FF2B5EF4-FFF2-40B4-BE49-F238E27FC236}">
                <a16:creationId xmlns:a16="http://schemas.microsoft.com/office/drawing/2014/main" id="{8A66E482-7048-14F8-ADF1-9652410AD44A}"/>
              </a:ext>
            </a:extLst>
          </p:cNvPr>
          <p:cNvSpPr txBox="1"/>
          <p:nvPr/>
        </p:nvSpPr>
        <p:spPr>
          <a:xfrm>
            <a:off x="1790700" y="2765238"/>
            <a:ext cx="10232872" cy="646331"/>
          </a:xfrm>
          <a:prstGeom prst="rect">
            <a:avLst/>
          </a:prstGeom>
          <a:noFill/>
        </p:spPr>
        <p:txBody>
          <a:bodyPr wrap="square">
            <a:spAutoFit/>
          </a:bodyPr>
          <a:lstStyle/>
          <a:p>
            <a:r>
              <a:rPr lang="sv-SE" sz="3600" b="1" i="0" u="none" strike="noStrike" dirty="0">
                <a:solidFill>
                  <a:schemeClr val="bg1"/>
                </a:solidFill>
                <a:effectLst/>
              </a:rPr>
              <a:t>Några förändringsarbeten från andra skolor!</a:t>
            </a:r>
            <a:endParaRPr lang="sv-SE" sz="3600" dirty="0">
              <a:solidFill>
                <a:schemeClr val="bg1"/>
              </a:solidFill>
              <a:effectLst/>
            </a:endParaRPr>
          </a:p>
        </p:txBody>
      </p:sp>
    </p:spTree>
    <p:extLst>
      <p:ext uri="{BB962C8B-B14F-4D97-AF65-F5344CB8AC3E}">
        <p14:creationId xmlns:p14="http://schemas.microsoft.com/office/powerpoint/2010/main" val="12785864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1514D"/>
        </a:solidFill>
        <a:effectLst/>
      </p:bgPr>
    </p:bg>
    <p:spTree>
      <p:nvGrpSpPr>
        <p:cNvPr id="1" name=""/>
        <p:cNvGrpSpPr/>
        <p:nvPr/>
      </p:nvGrpSpPr>
      <p:grpSpPr>
        <a:xfrm>
          <a:off x="0" y="0"/>
          <a:ext cx="0" cy="0"/>
          <a:chOff x="0" y="0"/>
          <a:chExt cx="0" cy="0"/>
        </a:xfrm>
      </p:grpSpPr>
      <p:grpSp>
        <p:nvGrpSpPr>
          <p:cNvPr id="4" name="Group 4"/>
          <p:cNvGrpSpPr/>
          <p:nvPr/>
        </p:nvGrpSpPr>
        <p:grpSpPr>
          <a:xfrm>
            <a:off x="190753" y="151168"/>
            <a:ext cx="7408370" cy="2211158"/>
            <a:chOff x="-2" y="-1165680"/>
            <a:chExt cx="14816739" cy="4422317"/>
          </a:xfrm>
        </p:grpSpPr>
        <p:sp>
          <p:nvSpPr>
            <p:cNvPr id="5" name="TextBox 5"/>
            <p:cNvSpPr txBox="1"/>
            <p:nvPr/>
          </p:nvSpPr>
          <p:spPr>
            <a:xfrm>
              <a:off x="-2" y="-1165680"/>
              <a:ext cx="14816737" cy="1846660"/>
            </a:xfrm>
            <a:prstGeom prst="rect">
              <a:avLst/>
            </a:prstGeom>
          </p:spPr>
          <p:txBody>
            <a:bodyPr lIns="0" tIns="0" rIns="0" bIns="0" rtlCol="0" anchor="t">
              <a:spAutoFit/>
            </a:bodyPr>
            <a:lstStyle/>
            <a:p>
              <a:pPr algn="ctr">
                <a:lnSpc>
                  <a:spcPts val="7200"/>
                </a:lnSpc>
                <a:spcBef>
                  <a:spcPct val="0"/>
                </a:spcBef>
              </a:pPr>
              <a:endParaRPr lang="en-US" sz="6000">
                <a:solidFill>
                  <a:srgbClr val="EAF3E9"/>
                </a:solidFill>
                <a:latin typeface="Open Sans Light Bold"/>
              </a:endParaRPr>
            </a:p>
          </p:txBody>
        </p:sp>
        <p:sp>
          <p:nvSpPr>
            <p:cNvPr id="6" name="TextBox 6"/>
            <p:cNvSpPr txBox="1"/>
            <p:nvPr/>
          </p:nvSpPr>
          <p:spPr>
            <a:xfrm>
              <a:off x="0" y="2636723"/>
              <a:ext cx="14816737" cy="619914"/>
            </a:xfrm>
            <a:prstGeom prst="rect">
              <a:avLst/>
            </a:prstGeom>
          </p:spPr>
          <p:txBody>
            <a:bodyPr lIns="0" tIns="0" rIns="0" bIns="0" rtlCol="0" anchor="t">
              <a:spAutoFit/>
            </a:bodyPr>
            <a:lstStyle/>
            <a:p>
              <a:pPr algn="ctr">
                <a:lnSpc>
                  <a:spcPts val="2800"/>
                </a:lnSpc>
              </a:pPr>
              <a:endParaRPr sz="1200"/>
            </a:p>
          </p:txBody>
        </p:sp>
      </p:grpSp>
      <p:sp>
        <p:nvSpPr>
          <p:cNvPr id="9" name="TextBox 9"/>
          <p:cNvSpPr txBox="1"/>
          <p:nvPr/>
        </p:nvSpPr>
        <p:spPr>
          <a:xfrm>
            <a:off x="2146453" y="612833"/>
            <a:ext cx="8814402" cy="1653145"/>
          </a:xfrm>
          <a:prstGeom prst="rect">
            <a:avLst/>
          </a:prstGeom>
        </p:spPr>
        <p:txBody>
          <a:bodyPr lIns="0" tIns="0" rIns="0" bIns="0" rtlCol="0" anchor="t">
            <a:spAutoFit/>
          </a:bodyPr>
          <a:lstStyle/>
          <a:p>
            <a:pPr marL="0" marR="0">
              <a:lnSpc>
                <a:spcPct val="150000"/>
              </a:lnSpc>
              <a:spcBef>
                <a:spcPts val="0"/>
              </a:spcBef>
              <a:spcAft>
                <a:spcPts val="0"/>
              </a:spcAft>
            </a:pPr>
            <a:r>
              <a:rPr lang="sv-SE" sz="1800">
                <a:solidFill>
                  <a:schemeClr val="accent6">
                    <a:lumMod val="20000"/>
                    <a:lumOff val="80000"/>
                  </a:schemeClr>
                </a:solidFill>
                <a:effectLst/>
                <a:latin typeface="Calibri" panose="020F0502020204030204" pitchFamily="34" charset="0"/>
              </a:rPr>
              <a:t> </a:t>
            </a:r>
            <a:br>
              <a:rPr lang="en-US" sz="2133" b="1">
                <a:solidFill>
                  <a:schemeClr val="accent6">
                    <a:lumMod val="20000"/>
                    <a:lumOff val="80000"/>
                  </a:schemeClr>
                </a:solidFill>
                <a:latin typeface="Open Sans Light Bold"/>
              </a:rPr>
            </a:br>
            <a:endParaRPr lang="en-US" sz="2133" b="1">
              <a:solidFill>
                <a:schemeClr val="accent6">
                  <a:lumMod val="20000"/>
                  <a:lumOff val="80000"/>
                </a:schemeClr>
              </a:solidFill>
              <a:latin typeface="Open Sans Light Bold"/>
            </a:endParaRPr>
          </a:p>
          <a:p>
            <a:pPr marL="431822" lvl="1" indent="-215911">
              <a:lnSpc>
                <a:spcPts val="3540"/>
              </a:lnSpc>
              <a:buFont typeface="Arial"/>
              <a:buChar char="•"/>
            </a:pPr>
            <a:endParaRPr lang="en-US" sz="2133" b="1">
              <a:solidFill>
                <a:schemeClr val="accent6">
                  <a:lumMod val="20000"/>
                  <a:lumOff val="80000"/>
                </a:schemeClr>
              </a:solidFill>
              <a:latin typeface="Open Sans Light Bold"/>
            </a:endParaRPr>
          </a:p>
          <a:p>
            <a:pPr>
              <a:lnSpc>
                <a:spcPts val="2800"/>
              </a:lnSpc>
            </a:pPr>
            <a:endParaRPr lang="en-US" sz="800">
              <a:solidFill>
                <a:schemeClr val="accent6">
                  <a:lumMod val="20000"/>
                  <a:lumOff val="80000"/>
                </a:schemeClr>
              </a:solidFill>
              <a:latin typeface="Arimo Bold"/>
            </a:endParaRPr>
          </a:p>
        </p:txBody>
      </p:sp>
      <p:sp>
        <p:nvSpPr>
          <p:cNvPr id="11" name="textruta 10">
            <a:extLst>
              <a:ext uri="{FF2B5EF4-FFF2-40B4-BE49-F238E27FC236}">
                <a16:creationId xmlns:a16="http://schemas.microsoft.com/office/drawing/2014/main" id="{8A66E482-7048-14F8-ADF1-9652410AD44A}"/>
              </a:ext>
            </a:extLst>
          </p:cNvPr>
          <p:cNvSpPr txBox="1"/>
          <p:nvPr/>
        </p:nvSpPr>
        <p:spPr>
          <a:xfrm>
            <a:off x="8845397" y="5089830"/>
            <a:ext cx="6407303" cy="4062651"/>
          </a:xfrm>
          <a:prstGeom prst="rect">
            <a:avLst/>
          </a:prstGeom>
          <a:noFill/>
        </p:spPr>
        <p:txBody>
          <a:bodyPr wrap="square">
            <a:spAutoFit/>
          </a:bodyPr>
          <a:lstStyle/>
          <a:p>
            <a:r>
              <a:rPr lang="sv-SE" sz="2400">
                <a:solidFill>
                  <a:schemeClr val="bg1"/>
                </a:solidFill>
              </a:rPr>
              <a:t>y</a:t>
            </a:r>
          </a:p>
          <a:p>
            <a:endParaRPr lang="sv-SE">
              <a:solidFill>
                <a:schemeClr val="bg1"/>
              </a:solidFill>
            </a:endParaRPr>
          </a:p>
          <a:p>
            <a:endParaRPr lang="sv-SE">
              <a:solidFill>
                <a:schemeClr val="bg1"/>
              </a:solidFill>
            </a:endParaRPr>
          </a:p>
          <a:p>
            <a:endParaRPr lang="sv-SE">
              <a:solidFill>
                <a:schemeClr val="bg1"/>
              </a:solidFill>
            </a:endParaRPr>
          </a:p>
          <a:p>
            <a:endParaRPr lang="sv-SE">
              <a:solidFill>
                <a:schemeClr val="bg1"/>
              </a:solidFill>
            </a:endParaRPr>
          </a:p>
          <a:p>
            <a:endParaRPr lang="sv-SE">
              <a:solidFill>
                <a:schemeClr val="bg1"/>
              </a:solidFill>
            </a:endParaRPr>
          </a:p>
          <a:p>
            <a:endParaRPr lang="sv-SE">
              <a:solidFill>
                <a:schemeClr val="bg1"/>
              </a:solidFill>
            </a:endParaRPr>
          </a:p>
          <a:p>
            <a:endParaRPr lang="sv-SE">
              <a:solidFill>
                <a:schemeClr val="bg1"/>
              </a:solidFill>
            </a:endParaRPr>
          </a:p>
          <a:p>
            <a:endParaRPr lang="sv-SE">
              <a:solidFill>
                <a:schemeClr val="bg1"/>
              </a:solidFill>
              <a:effectLst/>
            </a:endParaRPr>
          </a:p>
          <a:p>
            <a:endParaRPr lang="sv-SE">
              <a:solidFill>
                <a:schemeClr val="bg1"/>
              </a:solidFill>
            </a:endParaRPr>
          </a:p>
          <a:p>
            <a:endParaRPr lang="sv-SE">
              <a:solidFill>
                <a:schemeClr val="bg1"/>
              </a:solidFill>
              <a:effectLst/>
            </a:endParaRPr>
          </a:p>
          <a:p>
            <a:endParaRPr lang="sv-SE">
              <a:solidFill>
                <a:schemeClr val="bg1"/>
              </a:solidFill>
            </a:endParaRPr>
          </a:p>
          <a:p>
            <a:endParaRPr lang="sv-SE">
              <a:solidFill>
                <a:schemeClr val="bg1"/>
              </a:solidFill>
              <a:effectLst/>
            </a:endParaRPr>
          </a:p>
          <a:p>
            <a:endParaRPr lang="sv-SE">
              <a:solidFill>
                <a:schemeClr val="bg1"/>
              </a:solidFill>
              <a:effectLst/>
            </a:endParaRPr>
          </a:p>
        </p:txBody>
      </p:sp>
      <p:pic>
        <p:nvPicPr>
          <p:cNvPr id="12" name="Bildobjekt 11" descr="En bild som visar karta&#10;&#10;Automatiskt genererad beskrivning">
            <a:extLst>
              <a:ext uri="{FF2B5EF4-FFF2-40B4-BE49-F238E27FC236}">
                <a16:creationId xmlns:a16="http://schemas.microsoft.com/office/drawing/2014/main" id="{FE2AE928-70EC-2F3C-278D-9B570E8AAE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2578" y="884085"/>
            <a:ext cx="3598510" cy="5089830"/>
          </a:xfrm>
          <a:prstGeom prst="rect">
            <a:avLst/>
          </a:prstGeom>
        </p:spPr>
      </p:pic>
      <p:pic>
        <p:nvPicPr>
          <p:cNvPr id="2" name="Bildobjekt 1" descr="En bild som visar text, person, klädsel, skärmbild&#10;&#10;Automatiskt genererad beskrivning">
            <a:extLst>
              <a:ext uri="{FF2B5EF4-FFF2-40B4-BE49-F238E27FC236}">
                <a16:creationId xmlns:a16="http://schemas.microsoft.com/office/drawing/2014/main" id="{27F20A3F-8A0F-526A-3730-177DD59597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6926" y="884085"/>
            <a:ext cx="4573929" cy="5084413"/>
          </a:xfrm>
          <a:prstGeom prst="rect">
            <a:avLst/>
          </a:prstGeom>
        </p:spPr>
      </p:pic>
    </p:spTree>
    <p:extLst>
      <p:ext uri="{BB962C8B-B14F-4D97-AF65-F5344CB8AC3E}">
        <p14:creationId xmlns:p14="http://schemas.microsoft.com/office/powerpoint/2010/main" val="13708695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1514D"/>
        </a:solidFill>
        <a:effectLst/>
      </p:bgPr>
    </p:bg>
    <p:spTree>
      <p:nvGrpSpPr>
        <p:cNvPr id="1" name=""/>
        <p:cNvGrpSpPr/>
        <p:nvPr/>
      </p:nvGrpSpPr>
      <p:grpSpPr>
        <a:xfrm>
          <a:off x="0" y="0"/>
          <a:ext cx="0" cy="0"/>
          <a:chOff x="0" y="0"/>
          <a:chExt cx="0" cy="0"/>
        </a:xfrm>
      </p:grpSpPr>
      <p:pic>
        <p:nvPicPr>
          <p:cNvPr id="6" name="Picture 8">
            <a:extLst>
              <a:ext uri="{FF2B5EF4-FFF2-40B4-BE49-F238E27FC236}">
                <a16:creationId xmlns:a16="http://schemas.microsoft.com/office/drawing/2014/main" id="{D0B9130B-385E-C96B-B912-0A433E7E87A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603093">
            <a:off x="-6229300" y="4779926"/>
            <a:ext cx="5788766" cy="5788766"/>
          </a:xfrm>
          <a:prstGeom prst="rect">
            <a:avLst/>
          </a:prstGeom>
        </p:spPr>
      </p:pic>
      <p:pic>
        <p:nvPicPr>
          <p:cNvPr id="3" name="Picture 3">
            <a:extLst>
              <a:ext uri="{FF2B5EF4-FFF2-40B4-BE49-F238E27FC236}">
                <a16:creationId xmlns:a16="http://schemas.microsoft.com/office/drawing/2014/main" id="{9D8FC9DC-3621-7EDA-D867-97ED1C9DF3A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0" flipH="1">
            <a:off x="-5049246" y="-3005987"/>
            <a:ext cx="6858000" cy="6858000"/>
          </a:xfrm>
          <a:prstGeom prst="rect">
            <a:avLst/>
          </a:prstGeom>
        </p:spPr>
      </p:pic>
      <p:pic>
        <p:nvPicPr>
          <p:cNvPr id="20" name="Picture 2">
            <a:extLst>
              <a:ext uri="{FF2B5EF4-FFF2-40B4-BE49-F238E27FC236}">
                <a16:creationId xmlns:a16="http://schemas.microsoft.com/office/drawing/2014/main" id="{2FACF58F-9B53-638D-8A29-E2597743C61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204823">
            <a:off x="12433100" y="-4062218"/>
            <a:ext cx="5788766" cy="5788766"/>
          </a:xfrm>
          <a:prstGeom prst="rect">
            <a:avLst/>
          </a:prstGeom>
        </p:spPr>
      </p:pic>
      <p:pic>
        <p:nvPicPr>
          <p:cNvPr id="16" name="Picture 7">
            <a:extLst>
              <a:ext uri="{FF2B5EF4-FFF2-40B4-BE49-F238E27FC236}">
                <a16:creationId xmlns:a16="http://schemas.microsoft.com/office/drawing/2014/main" id="{D4FF1619-9871-4309-39E3-7B58321E6F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1073695" y="3090150"/>
            <a:ext cx="6858000" cy="6858000"/>
          </a:xfrm>
          <a:prstGeom prst="rect">
            <a:avLst/>
          </a:prstGeom>
        </p:spPr>
      </p:pic>
      <p:sp>
        <p:nvSpPr>
          <p:cNvPr id="7" name="Rubrik 3">
            <a:extLst>
              <a:ext uri="{FF2B5EF4-FFF2-40B4-BE49-F238E27FC236}">
                <a16:creationId xmlns:a16="http://schemas.microsoft.com/office/drawing/2014/main" id="{E80BD27D-F4E6-45FE-8211-56D75CB465C0}"/>
              </a:ext>
            </a:extLst>
          </p:cNvPr>
          <p:cNvSpPr txBox="1">
            <a:spLocks/>
          </p:cNvSpPr>
          <p:nvPr/>
        </p:nvSpPr>
        <p:spPr>
          <a:xfrm>
            <a:off x="3020086" y="818833"/>
            <a:ext cx="8155259" cy="998598"/>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sv-SE" sz="7000" b="1" i="0" u="none" strike="noStrike" kern="1200" cap="none" spc="0" normalizeH="0" baseline="0" noProof="0">
              <a:ln>
                <a:noFill/>
              </a:ln>
              <a:solidFill>
                <a:prstClr val="white"/>
              </a:solidFill>
              <a:effectLst/>
              <a:uLnTx/>
              <a:uFillTx/>
              <a:latin typeface="Calibri Light" panose="020F0302020204030204"/>
              <a:ea typeface="+mj-ea"/>
              <a:cs typeface="Calibri Light"/>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sv-SE" sz="4000" b="1" i="0" u="none" strike="noStrike" kern="1200" cap="none" spc="0" normalizeH="0" baseline="0" noProof="0">
              <a:ln>
                <a:noFill/>
              </a:ln>
              <a:solidFill>
                <a:prstClr val="black"/>
              </a:solidFill>
              <a:effectLst/>
              <a:uLnTx/>
              <a:uFillTx/>
              <a:latin typeface="Calibri Light" panose="020F0302020204030204"/>
              <a:ea typeface="+mj-ea"/>
              <a:cs typeface="+mj-cs"/>
            </a:endParaRPr>
          </a:p>
        </p:txBody>
      </p:sp>
      <p:sp>
        <p:nvSpPr>
          <p:cNvPr id="5" name="textruta 4">
            <a:extLst>
              <a:ext uri="{FF2B5EF4-FFF2-40B4-BE49-F238E27FC236}">
                <a16:creationId xmlns:a16="http://schemas.microsoft.com/office/drawing/2014/main" id="{EC78BE97-216E-2312-4AD4-B41CEE693867}"/>
              </a:ext>
            </a:extLst>
          </p:cNvPr>
          <p:cNvSpPr txBox="1"/>
          <p:nvPr/>
        </p:nvSpPr>
        <p:spPr>
          <a:xfrm>
            <a:off x="1245695" y="256303"/>
            <a:ext cx="1007000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800" b="1" i="0" u="none" strike="noStrike" kern="1200" cap="none" spc="0" normalizeH="0" baseline="0" noProof="0" dirty="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Konstutställningen ”Kvinnors styrka och </a:t>
            </a:r>
            <a:r>
              <a:rPr kumimoji="0" lang="sv-SE" sz="2800" b="1" i="0" u="none" strike="noStrike" kern="1200" cap="none" spc="0" normalizeH="0" baseline="0" noProof="0" dirty="0" err="1">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empowerment</a:t>
            </a:r>
            <a:r>
              <a:rPr kumimoji="0" lang="sv-SE" sz="2800" b="1" i="0" u="none" strike="noStrike" kern="1200" cap="none" spc="0" normalizeH="0" baseline="0" noProof="0" dirty="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a:t>
            </a:r>
          </a:p>
        </p:txBody>
      </p:sp>
      <p:pic>
        <p:nvPicPr>
          <p:cNvPr id="17" name="Bildobjekt 16" descr="En bild som visar klädsel, Människoansikte, jeans, person&#10;&#10;Automatiskt genererad beskrivning">
            <a:extLst>
              <a:ext uri="{FF2B5EF4-FFF2-40B4-BE49-F238E27FC236}">
                <a16:creationId xmlns:a16="http://schemas.microsoft.com/office/drawing/2014/main" id="{0ACC478A-9F61-952D-2A51-9E06E3713E3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77833" y="1153205"/>
            <a:ext cx="4086369" cy="5448492"/>
          </a:xfrm>
          <a:prstGeom prst="rect">
            <a:avLst/>
          </a:prstGeom>
        </p:spPr>
      </p:pic>
      <p:pic>
        <p:nvPicPr>
          <p:cNvPr id="19" name="Bildobjekt 18" descr="En bild som visar tavla, samling, text, konst&#10;&#10;Automatiskt genererad beskrivning">
            <a:extLst>
              <a:ext uri="{FF2B5EF4-FFF2-40B4-BE49-F238E27FC236}">
                <a16:creationId xmlns:a16="http://schemas.microsoft.com/office/drawing/2014/main" id="{339AFC25-9DD8-3501-E5C6-948D753D6E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84176" y="2115979"/>
            <a:ext cx="3566329" cy="2674746"/>
          </a:xfrm>
          <a:prstGeom prst="rect">
            <a:avLst/>
          </a:prstGeom>
        </p:spPr>
      </p:pic>
      <p:pic>
        <p:nvPicPr>
          <p:cNvPr id="14" name="Bildobjekt 13" descr="En bild som visar inomhus, scen, hylla, bok&#10;&#10;Automatiskt genererad beskrivning">
            <a:extLst>
              <a:ext uri="{FF2B5EF4-FFF2-40B4-BE49-F238E27FC236}">
                <a16:creationId xmlns:a16="http://schemas.microsoft.com/office/drawing/2014/main" id="{FC475524-EA89-9BF5-1C89-043352C4B42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2733" y="2115979"/>
            <a:ext cx="3485126" cy="2613845"/>
          </a:xfrm>
          <a:prstGeom prst="rect">
            <a:avLst/>
          </a:prstGeom>
        </p:spPr>
      </p:pic>
    </p:spTree>
    <p:extLst>
      <p:ext uri="{BB962C8B-B14F-4D97-AF65-F5344CB8AC3E}">
        <p14:creationId xmlns:p14="http://schemas.microsoft.com/office/powerpoint/2010/main" val="40023400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1514D"/>
        </a:solidFill>
        <a:effectLst/>
      </p:bgPr>
    </p:bg>
    <p:spTree>
      <p:nvGrpSpPr>
        <p:cNvPr id="1" name=""/>
        <p:cNvGrpSpPr/>
        <p:nvPr/>
      </p:nvGrpSpPr>
      <p:grpSpPr>
        <a:xfrm>
          <a:off x="0" y="0"/>
          <a:ext cx="0" cy="0"/>
          <a:chOff x="0" y="0"/>
          <a:chExt cx="0" cy="0"/>
        </a:xfrm>
      </p:grpSpPr>
      <p:grpSp>
        <p:nvGrpSpPr>
          <p:cNvPr id="4" name="Group 4"/>
          <p:cNvGrpSpPr/>
          <p:nvPr/>
        </p:nvGrpSpPr>
        <p:grpSpPr>
          <a:xfrm>
            <a:off x="-761747" y="92402"/>
            <a:ext cx="7408370" cy="2211158"/>
            <a:chOff x="-2" y="-1165680"/>
            <a:chExt cx="14816739" cy="4422317"/>
          </a:xfrm>
        </p:grpSpPr>
        <p:sp>
          <p:nvSpPr>
            <p:cNvPr id="5" name="TextBox 5"/>
            <p:cNvSpPr txBox="1"/>
            <p:nvPr/>
          </p:nvSpPr>
          <p:spPr>
            <a:xfrm>
              <a:off x="-2" y="-1165680"/>
              <a:ext cx="14816737" cy="1846660"/>
            </a:xfrm>
            <a:prstGeom prst="rect">
              <a:avLst/>
            </a:prstGeom>
          </p:spPr>
          <p:txBody>
            <a:bodyPr lIns="0" tIns="0" rIns="0" bIns="0" rtlCol="0" anchor="t">
              <a:spAutoFit/>
            </a:bodyPr>
            <a:lstStyle/>
            <a:p>
              <a:pPr algn="ctr">
                <a:lnSpc>
                  <a:spcPts val="7200"/>
                </a:lnSpc>
                <a:spcBef>
                  <a:spcPct val="0"/>
                </a:spcBef>
              </a:pPr>
              <a:endParaRPr lang="en-US" sz="6000">
                <a:solidFill>
                  <a:srgbClr val="EAF3E9"/>
                </a:solidFill>
                <a:latin typeface="Open Sans Light Bold"/>
              </a:endParaRPr>
            </a:p>
          </p:txBody>
        </p:sp>
        <p:sp>
          <p:nvSpPr>
            <p:cNvPr id="6" name="TextBox 6"/>
            <p:cNvSpPr txBox="1"/>
            <p:nvPr/>
          </p:nvSpPr>
          <p:spPr>
            <a:xfrm>
              <a:off x="0" y="2636723"/>
              <a:ext cx="14816737" cy="619914"/>
            </a:xfrm>
            <a:prstGeom prst="rect">
              <a:avLst/>
            </a:prstGeom>
          </p:spPr>
          <p:txBody>
            <a:bodyPr lIns="0" tIns="0" rIns="0" bIns="0" rtlCol="0" anchor="t">
              <a:spAutoFit/>
            </a:bodyPr>
            <a:lstStyle/>
            <a:p>
              <a:pPr algn="ctr">
                <a:lnSpc>
                  <a:spcPts val="2800"/>
                </a:lnSpc>
              </a:pPr>
              <a:endParaRPr sz="1200"/>
            </a:p>
          </p:txBody>
        </p:sp>
      </p:grpSp>
      <p:sp>
        <p:nvSpPr>
          <p:cNvPr id="9" name="TextBox 9"/>
          <p:cNvSpPr txBox="1"/>
          <p:nvPr/>
        </p:nvSpPr>
        <p:spPr>
          <a:xfrm>
            <a:off x="2146453" y="612833"/>
            <a:ext cx="8814402" cy="1653145"/>
          </a:xfrm>
          <a:prstGeom prst="rect">
            <a:avLst/>
          </a:prstGeom>
        </p:spPr>
        <p:txBody>
          <a:bodyPr lIns="0" tIns="0" rIns="0" bIns="0" rtlCol="0" anchor="t">
            <a:spAutoFit/>
          </a:bodyPr>
          <a:lstStyle/>
          <a:p>
            <a:pPr marL="0" marR="0">
              <a:lnSpc>
                <a:spcPct val="150000"/>
              </a:lnSpc>
              <a:spcBef>
                <a:spcPts val="0"/>
              </a:spcBef>
              <a:spcAft>
                <a:spcPts val="0"/>
              </a:spcAft>
            </a:pPr>
            <a:r>
              <a:rPr lang="sv-SE" sz="1800">
                <a:solidFill>
                  <a:schemeClr val="accent6">
                    <a:lumMod val="20000"/>
                    <a:lumOff val="80000"/>
                  </a:schemeClr>
                </a:solidFill>
                <a:effectLst/>
                <a:latin typeface="Calibri" panose="020F0502020204030204" pitchFamily="34" charset="0"/>
              </a:rPr>
              <a:t> </a:t>
            </a:r>
            <a:br>
              <a:rPr lang="en-US" sz="2133" b="1">
                <a:solidFill>
                  <a:schemeClr val="accent6">
                    <a:lumMod val="20000"/>
                    <a:lumOff val="80000"/>
                  </a:schemeClr>
                </a:solidFill>
                <a:latin typeface="Open Sans Light Bold"/>
              </a:rPr>
            </a:br>
            <a:endParaRPr lang="en-US" sz="2133" b="1">
              <a:solidFill>
                <a:schemeClr val="accent6">
                  <a:lumMod val="20000"/>
                  <a:lumOff val="80000"/>
                </a:schemeClr>
              </a:solidFill>
              <a:latin typeface="Open Sans Light Bold"/>
            </a:endParaRPr>
          </a:p>
          <a:p>
            <a:pPr marL="431822" lvl="1" indent="-215911">
              <a:lnSpc>
                <a:spcPts val="3540"/>
              </a:lnSpc>
              <a:buFont typeface="Arial"/>
              <a:buChar char="•"/>
            </a:pPr>
            <a:endParaRPr lang="en-US" sz="2133" b="1">
              <a:solidFill>
                <a:schemeClr val="accent6">
                  <a:lumMod val="20000"/>
                  <a:lumOff val="80000"/>
                </a:schemeClr>
              </a:solidFill>
              <a:latin typeface="Open Sans Light Bold"/>
            </a:endParaRPr>
          </a:p>
          <a:p>
            <a:pPr>
              <a:lnSpc>
                <a:spcPts val="2800"/>
              </a:lnSpc>
            </a:pPr>
            <a:endParaRPr lang="en-US" sz="800">
              <a:solidFill>
                <a:schemeClr val="accent6">
                  <a:lumMod val="20000"/>
                  <a:lumOff val="80000"/>
                </a:schemeClr>
              </a:solidFill>
              <a:latin typeface="Arimo Bold"/>
            </a:endParaRPr>
          </a:p>
        </p:txBody>
      </p:sp>
      <p:pic>
        <p:nvPicPr>
          <p:cNvPr id="2050" name="Picture 2">
            <a:extLst>
              <a:ext uri="{FF2B5EF4-FFF2-40B4-BE49-F238E27FC236}">
                <a16:creationId xmlns:a16="http://schemas.microsoft.com/office/drawing/2014/main" id="{CFF3085B-1B99-AC15-F605-800CAD8AAD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427501"/>
            <a:ext cx="4572000" cy="3430818"/>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a:extLst>
              <a:ext uri="{FF2B5EF4-FFF2-40B4-BE49-F238E27FC236}">
                <a16:creationId xmlns:a16="http://schemas.microsoft.com/office/drawing/2014/main" id="{87B12F1D-903F-F8A6-36F4-3FF39619F1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53300" y="3231035"/>
            <a:ext cx="4838700" cy="3626965"/>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a:extLst>
              <a:ext uri="{FF2B5EF4-FFF2-40B4-BE49-F238E27FC236}">
                <a16:creationId xmlns:a16="http://schemas.microsoft.com/office/drawing/2014/main" id="{13B9C5CB-A7B3-709A-C747-34FB51D602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499"/>
            <a:ext cx="4572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a:extLst>
              <a:ext uri="{FF2B5EF4-FFF2-40B4-BE49-F238E27FC236}">
                <a16:creationId xmlns:a16="http://schemas.microsoft.com/office/drawing/2014/main" id="{8A4791DD-5E81-12C8-F73F-BA4008DC66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8787" y="1065033"/>
            <a:ext cx="3654425" cy="4005562"/>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a:extLst>
              <a:ext uri="{FF2B5EF4-FFF2-40B4-BE49-F238E27FC236}">
                <a16:creationId xmlns:a16="http://schemas.microsoft.com/office/drawing/2014/main" id="{F4E3FD04-4394-4B29-5DA9-F6DBB96D4B4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07183" y="26080"/>
            <a:ext cx="4276725" cy="3204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43351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1514D"/>
        </a:solidFill>
        <a:effectLst/>
      </p:bgPr>
    </p:bg>
    <p:spTree>
      <p:nvGrpSpPr>
        <p:cNvPr id="1" name=""/>
        <p:cNvGrpSpPr/>
        <p:nvPr/>
      </p:nvGrpSpPr>
      <p:grpSpPr>
        <a:xfrm>
          <a:off x="0" y="0"/>
          <a:ext cx="0" cy="0"/>
          <a:chOff x="0" y="0"/>
          <a:chExt cx="0" cy="0"/>
        </a:xfrm>
      </p:grpSpPr>
      <p:grpSp>
        <p:nvGrpSpPr>
          <p:cNvPr id="4" name="Group 4"/>
          <p:cNvGrpSpPr/>
          <p:nvPr/>
        </p:nvGrpSpPr>
        <p:grpSpPr>
          <a:xfrm>
            <a:off x="-761747" y="92402"/>
            <a:ext cx="7408370" cy="2211158"/>
            <a:chOff x="-2" y="-1165680"/>
            <a:chExt cx="14816739" cy="4422317"/>
          </a:xfrm>
        </p:grpSpPr>
        <p:sp>
          <p:nvSpPr>
            <p:cNvPr id="5" name="TextBox 5"/>
            <p:cNvSpPr txBox="1"/>
            <p:nvPr/>
          </p:nvSpPr>
          <p:spPr>
            <a:xfrm>
              <a:off x="-2" y="-1165680"/>
              <a:ext cx="14816737" cy="1846660"/>
            </a:xfrm>
            <a:prstGeom prst="rect">
              <a:avLst/>
            </a:prstGeom>
          </p:spPr>
          <p:txBody>
            <a:bodyPr lIns="0" tIns="0" rIns="0" bIns="0" rtlCol="0" anchor="t">
              <a:spAutoFit/>
            </a:bodyPr>
            <a:lstStyle/>
            <a:p>
              <a:pPr algn="ctr">
                <a:lnSpc>
                  <a:spcPts val="7200"/>
                </a:lnSpc>
                <a:spcBef>
                  <a:spcPct val="0"/>
                </a:spcBef>
              </a:pPr>
              <a:endParaRPr lang="en-US" sz="6000">
                <a:solidFill>
                  <a:srgbClr val="EAF3E9"/>
                </a:solidFill>
                <a:latin typeface="Open Sans Light Bold"/>
              </a:endParaRPr>
            </a:p>
          </p:txBody>
        </p:sp>
        <p:sp>
          <p:nvSpPr>
            <p:cNvPr id="6" name="TextBox 6"/>
            <p:cNvSpPr txBox="1"/>
            <p:nvPr/>
          </p:nvSpPr>
          <p:spPr>
            <a:xfrm>
              <a:off x="0" y="2636723"/>
              <a:ext cx="14816737" cy="619914"/>
            </a:xfrm>
            <a:prstGeom prst="rect">
              <a:avLst/>
            </a:prstGeom>
          </p:spPr>
          <p:txBody>
            <a:bodyPr lIns="0" tIns="0" rIns="0" bIns="0" rtlCol="0" anchor="t">
              <a:spAutoFit/>
            </a:bodyPr>
            <a:lstStyle/>
            <a:p>
              <a:pPr algn="ctr">
                <a:lnSpc>
                  <a:spcPts val="2800"/>
                </a:lnSpc>
              </a:pPr>
              <a:endParaRPr sz="1200"/>
            </a:p>
          </p:txBody>
        </p:sp>
      </p:grpSp>
      <p:sp>
        <p:nvSpPr>
          <p:cNvPr id="9" name="TextBox 9"/>
          <p:cNvSpPr txBox="1"/>
          <p:nvPr/>
        </p:nvSpPr>
        <p:spPr>
          <a:xfrm>
            <a:off x="2146453" y="612833"/>
            <a:ext cx="8814402" cy="1653145"/>
          </a:xfrm>
          <a:prstGeom prst="rect">
            <a:avLst/>
          </a:prstGeom>
        </p:spPr>
        <p:txBody>
          <a:bodyPr lIns="0" tIns="0" rIns="0" bIns="0" rtlCol="0" anchor="t">
            <a:spAutoFit/>
          </a:bodyPr>
          <a:lstStyle/>
          <a:p>
            <a:pPr marL="0" marR="0">
              <a:lnSpc>
                <a:spcPct val="150000"/>
              </a:lnSpc>
              <a:spcBef>
                <a:spcPts val="0"/>
              </a:spcBef>
              <a:spcAft>
                <a:spcPts val="0"/>
              </a:spcAft>
            </a:pPr>
            <a:r>
              <a:rPr lang="sv-SE" sz="1800">
                <a:solidFill>
                  <a:schemeClr val="accent6">
                    <a:lumMod val="20000"/>
                    <a:lumOff val="80000"/>
                  </a:schemeClr>
                </a:solidFill>
                <a:effectLst/>
                <a:latin typeface="Calibri" panose="020F0502020204030204" pitchFamily="34" charset="0"/>
              </a:rPr>
              <a:t> </a:t>
            </a:r>
            <a:br>
              <a:rPr lang="en-US" sz="2133" b="1">
                <a:solidFill>
                  <a:schemeClr val="accent6">
                    <a:lumMod val="20000"/>
                    <a:lumOff val="80000"/>
                  </a:schemeClr>
                </a:solidFill>
                <a:latin typeface="Open Sans Light Bold"/>
              </a:rPr>
            </a:br>
            <a:endParaRPr lang="en-US" sz="2133" b="1">
              <a:solidFill>
                <a:schemeClr val="accent6">
                  <a:lumMod val="20000"/>
                  <a:lumOff val="80000"/>
                </a:schemeClr>
              </a:solidFill>
              <a:latin typeface="Open Sans Light Bold"/>
            </a:endParaRPr>
          </a:p>
          <a:p>
            <a:pPr marL="431822" lvl="1" indent="-215911">
              <a:lnSpc>
                <a:spcPts val="3540"/>
              </a:lnSpc>
              <a:buFont typeface="Arial"/>
              <a:buChar char="•"/>
            </a:pPr>
            <a:endParaRPr lang="en-US" sz="2133" b="1">
              <a:solidFill>
                <a:schemeClr val="accent6">
                  <a:lumMod val="20000"/>
                  <a:lumOff val="80000"/>
                </a:schemeClr>
              </a:solidFill>
              <a:latin typeface="Open Sans Light Bold"/>
            </a:endParaRPr>
          </a:p>
          <a:p>
            <a:pPr>
              <a:lnSpc>
                <a:spcPts val="2800"/>
              </a:lnSpc>
            </a:pPr>
            <a:endParaRPr lang="en-US" sz="800">
              <a:solidFill>
                <a:schemeClr val="accent6">
                  <a:lumMod val="20000"/>
                  <a:lumOff val="80000"/>
                </a:schemeClr>
              </a:solidFill>
              <a:latin typeface="Arimo Bold"/>
            </a:endParaRPr>
          </a:p>
        </p:txBody>
      </p:sp>
      <p:pic>
        <p:nvPicPr>
          <p:cNvPr id="1026" name="Picture 2">
            <a:extLst>
              <a:ext uri="{FF2B5EF4-FFF2-40B4-BE49-F238E27FC236}">
                <a16:creationId xmlns:a16="http://schemas.microsoft.com/office/drawing/2014/main" id="{C74B06C1-5DD1-7AC0-2EFE-3B560D8587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7895" y="681624"/>
            <a:ext cx="4121064" cy="54947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BAD7FC8-BAAE-FA82-C541-2297ACFE2D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4937" y="681624"/>
            <a:ext cx="4121063" cy="5494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43600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1514D"/>
        </a:solidFill>
        <a:effectLst/>
      </p:bgPr>
    </p:bg>
    <p:spTree>
      <p:nvGrpSpPr>
        <p:cNvPr id="1" name=""/>
        <p:cNvGrpSpPr/>
        <p:nvPr/>
      </p:nvGrpSpPr>
      <p:grpSpPr>
        <a:xfrm>
          <a:off x="0" y="0"/>
          <a:ext cx="0" cy="0"/>
          <a:chOff x="0" y="0"/>
          <a:chExt cx="0" cy="0"/>
        </a:xfrm>
      </p:grpSpPr>
      <p:pic>
        <p:nvPicPr>
          <p:cNvPr id="4098" name="id-D2B8C46C-AC79-4AC6-A99E-1F13F7FACD80" descr="Image.jpeg">
            <a:extLst>
              <a:ext uri="{FF2B5EF4-FFF2-40B4-BE49-F238E27FC236}">
                <a16:creationId xmlns:a16="http://schemas.microsoft.com/office/drawing/2014/main" id="{EAC4D4CF-E28F-C206-1CE0-848BCE9B2E6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594" r="-3475" b="25920"/>
          <a:stretch/>
        </p:blipFill>
        <p:spPr bwMode="auto">
          <a:xfrm>
            <a:off x="4055503" y="2596308"/>
            <a:ext cx="3730269" cy="4485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4"/>
          <p:cNvGrpSpPr/>
          <p:nvPr/>
        </p:nvGrpSpPr>
        <p:grpSpPr>
          <a:xfrm>
            <a:off x="-761747" y="92402"/>
            <a:ext cx="7408370" cy="2211158"/>
            <a:chOff x="-2" y="-1165680"/>
            <a:chExt cx="14816739" cy="4422317"/>
          </a:xfrm>
        </p:grpSpPr>
        <p:sp>
          <p:nvSpPr>
            <p:cNvPr id="5" name="TextBox 5"/>
            <p:cNvSpPr txBox="1"/>
            <p:nvPr/>
          </p:nvSpPr>
          <p:spPr>
            <a:xfrm>
              <a:off x="-2" y="-1165680"/>
              <a:ext cx="14816737" cy="1846660"/>
            </a:xfrm>
            <a:prstGeom prst="rect">
              <a:avLst/>
            </a:prstGeom>
          </p:spPr>
          <p:txBody>
            <a:bodyPr lIns="0" tIns="0" rIns="0" bIns="0" rtlCol="0" anchor="t">
              <a:spAutoFit/>
            </a:bodyPr>
            <a:lstStyle/>
            <a:p>
              <a:pPr algn="ctr">
                <a:lnSpc>
                  <a:spcPts val="7200"/>
                </a:lnSpc>
                <a:spcBef>
                  <a:spcPct val="0"/>
                </a:spcBef>
              </a:pPr>
              <a:endParaRPr lang="en-US" sz="6000">
                <a:solidFill>
                  <a:srgbClr val="EAF3E9"/>
                </a:solidFill>
                <a:latin typeface="Open Sans Light Bold"/>
              </a:endParaRPr>
            </a:p>
          </p:txBody>
        </p:sp>
        <p:sp>
          <p:nvSpPr>
            <p:cNvPr id="6" name="TextBox 6"/>
            <p:cNvSpPr txBox="1"/>
            <p:nvPr/>
          </p:nvSpPr>
          <p:spPr>
            <a:xfrm>
              <a:off x="0" y="2636723"/>
              <a:ext cx="14816737" cy="619914"/>
            </a:xfrm>
            <a:prstGeom prst="rect">
              <a:avLst/>
            </a:prstGeom>
          </p:spPr>
          <p:txBody>
            <a:bodyPr lIns="0" tIns="0" rIns="0" bIns="0" rtlCol="0" anchor="t">
              <a:spAutoFit/>
            </a:bodyPr>
            <a:lstStyle/>
            <a:p>
              <a:pPr algn="ctr">
                <a:lnSpc>
                  <a:spcPts val="2800"/>
                </a:lnSpc>
              </a:pPr>
              <a:endParaRPr sz="1200"/>
            </a:p>
          </p:txBody>
        </p:sp>
      </p:grpSp>
      <p:sp>
        <p:nvSpPr>
          <p:cNvPr id="9" name="TextBox 9"/>
          <p:cNvSpPr txBox="1"/>
          <p:nvPr/>
        </p:nvSpPr>
        <p:spPr>
          <a:xfrm>
            <a:off x="2146453" y="612833"/>
            <a:ext cx="8814402" cy="1653145"/>
          </a:xfrm>
          <a:prstGeom prst="rect">
            <a:avLst/>
          </a:prstGeom>
        </p:spPr>
        <p:txBody>
          <a:bodyPr lIns="0" tIns="0" rIns="0" bIns="0" rtlCol="0" anchor="t">
            <a:spAutoFit/>
          </a:bodyPr>
          <a:lstStyle/>
          <a:p>
            <a:pPr marL="0" marR="0">
              <a:lnSpc>
                <a:spcPct val="150000"/>
              </a:lnSpc>
              <a:spcBef>
                <a:spcPts val="0"/>
              </a:spcBef>
              <a:spcAft>
                <a:spcPts val="0"/>
              </a:spcAft>
            </a:pPr>
            <a:r>
              <a:rPr lang="sv-SE" sz="1800">
                <a:solidFill>
                  <a:schemeClr val="accent6">
                    <a:lumMod val="20000"/>
                    <a:lumOff val="80000"/>
                  </a:schemeClr>
                </a:solidFill>
                <a:effectLst/>
                <a:latin typeface="Calibri" panose="020F0502020204030204" pitchFamily="34" charset="0"/>
              </a:rPr>
              <a:t> </a:t>
            </a:r>
            <a:br>
              <a:rPr lang="en-US" sz="2133" b="1">
                <a:solidFill>
                  <a:schemeClr val="accent6">
                    <a:lumMod val="20000"/>
                    <a:lumOff val="80000"/>
                  </a:schemeClr>
                </a:solidFill>
                <a:latin typeface="Open Sans Light Bold"/>
              </a:rPr>
            </a:br>
            <a:endParaRPr lang="en-US" sz="2133" b="1">
              <a:solidFill>
                <a:schemeClr val="accent6">
                  <a:lumMod val="20000"/>
                  <a:lumOff val="80000"/>
                </a:schemeClr>
              </a:solidFill>
              <a:latin typeface="Open Sans Light Bold"/>
            </a:endParaRPr>
          </a:p>
          <a:p>
            <a:pPr marL="431822" lvl="1" indent="-215911">
              <a:lnSpc>
                <a:spcPts val="3540"/>
              </a:lnSpc>
              <a:buFont typeface="Arial"/>
              <a:buChar char="•"/>
            </a:pPr>
            <a:endParaRPr lang="en-US" sz="2133" b="1">
              <a:solidFill>
                <a:schemeClr val="accent6">
                  <a:lumMod val="20000"/>
                  <a:lumOff val="80000"/>
                </a:schemeClr>
              </a:solidFill>
              <a:latin typeface="Open Sans Light Bold"/>
            </a:endParaRPr>
          </a:p>
          <a:p>
            <a:pPr>
              <a:lnSpc>
                <a:spcPts val="2800"/>
              </a:lnSpc>
            </a:pPr>
            <a:endParaRPr lang="en-US" sz="800">
              <a:solidFill>
                <a:schemeClr val="accent6">
                  <a:lumMod val="20000"/>
                  <a:lumOff val="80000"/>
                </a:schemeClr>
              </a:solidFill>
              <a:latin typeface="Arimo Bold"/>
            </a:endParaRPr>
          </a:p>
        </p:txBody>
      </p:sp>
      <p:pic>
        <p:nvPicPr>
          <p:cNvPr id="10" name="Bildobjekt 9" descr="En bild som visar text, marknadsplats&#10;&#10;Automatiskt genererad beskrivning">
            <a:extLst>
              <a:ext uri="{FF2B5EF4-FFF2-40B4-BE49-F238E27FC236}">
                <a16:creationId xmlns:a16="http://schemas.microsoft.com/office/drawing/2014/main" id="{707B4DDD-7000-F93D-C6E7-D92DB8E0AF1E}"/>
              </a:ext>
            </a:extLst>
          </p:cNvPr>
          <p:cNvPicPr>
            <a:picLocks noChangeAspect="1"/>
          </p:cNvPicPr>
          <p:nvPr/>
        </p:nvPicPr>
        <p:blipFill rotWithShape="1">
          <a:blip r:embed="rId4">
            <a:extLst>
              <a:ext uri="{28A0092B-C50C-407E-A947-70E740481C1C}">
                <a14:useLocalDpi xmlns:a14="http://schemas.microsoft.com/office/drawing/2010/main" val="0"/>
              </a:ext>
            </a:extLst>
          </a:blip>
          <a:srcRect t="15712"/>
          <a:stretch/>
        </p:blipFill>
        <p:spPr>
          <a:xfrm>
            <a:off x="0" y="2596308"/>
            <a:ext cx="4055503" cy="4272879"/>
          </a:xfrm>
          <a:prstGeom prst="rect">
            <a:avLst/>
          </a:prstGeom>
        </p:spPr>
      </p:pic>
      <p:sp>
        <p:nvSpPr>
          <p:cNvPr id="13" name="textruta 12">
            <a:extLst>
              <a:ext uri="{FF2B5EF4-FFF2-40B4-BE49-F238E27FC236}">
                <a16:creationId xmlns:a16="http://schemas.microsoft.com/office/drawing/2014/main" id="{AA887213-1214-1147-B402-7A716EB8868F}"/>
              </a:ext>
            </a:extLst>
          </p:cNvPr>
          <p:cNvSpPr txBox="1"/>
          <p:nvPr/>
        </p:nvSpPr>
        <p:spPr>
          <a:xfrm>
            <a:off x="550622" y="188619"/>
            <a:ext cx="6096000" cy="1107996"/>
          </a:xfrm>
          <a:prstGeom prst="rect">
            <a:avLst/>
          </a:prstGeom>
          <a:noFill/>
        </p:spPr>
        <p:txBody>
          <a:bodyPr wrap="square">
            <a:spAutoFit/>
          </a:bodyPr>
          <a:lstStyle/>
          <a:p>
            <a:endParaRPr lang="sv-SE" sz="2400">
              <a:solidFill>
                <a:schemeClr val="bg1"/>
              </a:solidFill>
            </a:endParaRPr>
          </a:p>
          <a:p>
            <a:r>
              <a:rPr lang="sv-SE" sz="2400" b="1">
                <a:solidFill>
                  <a:schemeClr val="bg1"/>
                </a:solidFill>
              </a:rPr>
              <a:t>Stadsodlingsmissionen</a:t>
            </a:r>
            <a:endParaRPr lang="sv-SE">
              <a:solidFill>
                <a:schemeClr val="bg1"/>
              </a:solidFill>
            </a:endParaRPr>
          </a:p>
          <a:p>
            <a:endParaRPr lang="sv-SE">
              <a:solidFill>
                <a:schemeClr val="bg1"/>
              </a:solidFill>
            </a:endParaRPr>
          </a:p>
        </p:txBody>
      </p:sp>
      <p:pic>
        <p:nvPicPr>
          <p:cNvPr id="3074" name="id-5B3BF609-8A6A-49D7-988F-F92D3543CF22" descr="Image.jpeg">
            <a:extLst>
              <a:ext uri="{FF2B5EF4-FFF2-40B4-BE49-F238E27FC236}">
                <a16:creationId xmlns:a16="http://schemas.microsoft.com/office/drawing/2014/main" id="{0087E4F2-0099-DAB3-47D9-95FB0F77AC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3105" y="-571500"/>
            <a:ext cx="4647914" cy="10059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26489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1514D"/>
        </a:solidFill>
        <a:effectLst/>
      </p:bgPr>
    </p:bg>
    <p:spTree>
      <p:nvGrpSpPr>
        <p:cNvPr id="1" name=""/>
        <p:cNvGrpSpPr/>
        <p:nvPr/>
      </p:nvGrpSpPr>
      <p:grpSpPr>
        <a:xfrm>
          <a:off x="0" y="0"/>
          <a:ext cx="0" cy="0"/>
          <a:chOff x="0" y="0"/>
          <a:chExt cx="0" cy="0"/>
        </a:xfrm>
      </p:grpSpPr>
      <p:grpSp>
        <p:nvGrpSpPr>
          <p:cNvPr id="4" name="Group 4"/>
          <p:cNvGrpSpPr/>
          <p:nvPr/>
        </p:nvGrpSpPr>
        <p:grpSpPr>
          <a:xfrm>
            <a:off x="-761747" y="92402"/>
            <a:ext cx="7408370" cy="2211158"/>
            <a:chOff x="-2" y="-1165680"/>
            <a:chExt cx="14816739" cy="4422317"/>
          </a:xfrm>
        </p:grpSpPr>
        <p:sp>
          <p:nvSpPr>
            <p:cNvPr id="5" name="TextBox 5"/>
            <p:cNvSpPr txBox="1"/>
            <p:nvPr/>
          </p:nvSpPr>
          <p:spPr>
            <a:xfrm>
              <a:off x="-2" y="-1165680"/>
              <a:ext cx="14816737" cy="1846660"/>
            </a:xfrm>
            <a:prstGeom prst="rect">
              <a:avLst/>
            </a:prstGeom>
          </p:spPr>
          <p:txBody>
            <a:bodyPr lIns="0" tIns="0" rIns="0" bIns="0" rtlCol="0" anchor="t">
              <a:spAutoFit/>
            </a:bodyPr>
            <a:lstStyle/>
            <a:p>
              <a:pPr algn="ctr">
                <a:lnSpc>
                  <a:spcPts val="7200"/>
                </a:lnSpc>
                <a:spcBef>
                  <a:spcPct val="0"/>
                </a:spcBef>
              </a:pPr>
              <a:endParaRPr lang="en-US" sz="6000">
                <a:solidFill>
                  <a:srgbClr val="EAF3E9"/>
                </a:solidFill>
                <a:latin typeface="Open Sans Light Bold"/>
              </a:endParaRPr>
            </a:p>
          </p:txBody>
        </p:sp>
        <p:sp>
          <p:nvSpPr>
            <p:cNvPr id="6" name="TextBox 6"/>
            <p:cNvSpPr txBox="1"/>
            <p:nvPr/>
          </p:nvSpPr>
          <p:spPr>
            <a:xfrm>
              <a:off x="0" y="2636723"/>
              <a:ext cx="14816737" cy="619914"/>
            </a:xfrm>
            <a:prstGeom prst="rect">
              <a:avLst/>
            </a:prstGeom>
          </p:spPr>
          <p:txBody>
            <a:bodyPr lIns="0" tIns="0" rIns="0" bIns="0" rtlCol="0" anchor="t">
              <a:spAutoFit/>
            </a:bodyPr>
            <a:lstStyle/>
            <a:p>
              <a:pPr algn="ctr">
                <a:lnSpc>
                  <a:spcPts val="2800"/>
                </a:lnSpc>
              </a:pPr>
              <a:endParaRPr sz="1200"/>
            </a:p>
          </p:txBody>
        </p:sp>
      </p:grpSp>
      <p:sp>
        <p:nvSpPr>
          <p:cNvPr id="9" name="TextBox 9"/>
          <p:cNvSpPr txBox="1"/>
          <p:nvPr/>
        </p:nvSpPr>
        <p:spPr>
          <a:xfrm>
            <a:off x="2146453" y="612833"/>
            <a:ext cx="8814402" cy="1653145"/>
          </a:xfrm>
          <a:prstGeom prst="rect">
            <a:avLst/>
          </a:prstGeom>
        </p:spPr>
        <p:txBody>
          <a:bodyPr lIns="0" tIns="0" rIns="0" bIns="0" rtlCol="0" anchor="t">
            <a:spAutoFit/>
          </a:bodyPr>
          <a:lstStyle/>
          <a:p>
            <a:pPr marL="0" marR="0">
              <a:lnSpc>
                <a:spcPct val="150000"/>
              </a:lnSpc>
              <a:spcBef>
                <a:spcPts val="0"/>
              </a:spcBef>
              <a:spcAft>
                <a:spcPts val="0"/>
              </a:spcAft>
            </a:pPr>
            <a:r>
              <a:rPr lang="sv-SE" sz="1800">
                <a:solidFill>
                  <a:schemeClr val="accent6">
                    <a:lumMod val="20000"/>
                    <a:lumOff val="80000"/>
                  </a:schemeClr>
                </a:solidFill>
                <a:effectLst/>
                <a:latin typeface="Calibri" panose="020F0502020204030204" pitchFamily="34" charset="0"/>
              </a:rPr>
              <a:t> </a:t>
            </a:r>
            <a:br>
              <a:rPr lang="en-US" sz="2133" b="1">
                <a:solidFill>
                  <a:schemeClr val="accent6">
                    <a:lumMod val="20000"/>
                    <a:lumOff val="80000"/>
                  </a:schemeClr>
                </a:solidFill>
                <a:latin typeface="Open Sans Light Bold"/>
              </a:rPr>
            </a:br>
            <a:endParaRPr lang="en-US" sz="2133" b="1">
              <a:solidFill>
                <a:schemeClr val="accent6">
                  <a:lumMod val="20000"/>
                  <a:lumOff val="80000"/>
                </a:schemeClr>
              </a:solidFill>
              <a:latin typeface="Open Sans Light Bold"/>
            </a:endParaRPr>
          </a:p>
          <a:p>
            <a:pPr marL="431822" lvl="1" indent="-215911">
              <a:lnSpc>
                <a:spcPts val="3540"/>
              </a:lnSpc>
              <a:buFont typeface="Arial"/>
              <a:buChar char="•"/>
            </a:pPr>
            <a:endParaRPr lang="en-US" sz="2133" b="1">
              <a:solidFill>
                <a:schemeClr val="accent6">
                  <a:lumMod val="20000"/>
                  <a:lumOff val="80000"/>
                </a:schemeClr>
              </a:solidFill>
              <a:latin typeface="Open Sans Light Bold"/>
            </a:endParaRPr>
          </a:p>
          <a:p>
            <a:pPr>
              <a:lnSpc>
                <a:spcPts val="2800"/>
              </a:lnSpc>
            </a:pPr>
            <a:endParaRPr lang="en-US" sz="800">
              <a:solidFill>
                <a:schemeClr val="accent6">
                  <a:lumMod val="20000"/>
                  <a:lumOff val="80000"/>
                </a:schemeClr>
              </a:solidFill>
              <a:latin typeface="Arimo Bold"/>
            </a:endParaRPr>
          </a:p>
        </p:txBody>
      </p:sp>
      <p:sp>
        <p:nvSpPr>
          <p:cNvPr id="11" name="textruta 10">
            <a:extLst>
              <a:ext uri="{FF2B5EF4-FFF2-40B4-BE49-F238E27FC236}">
                <a16:creationId xmlns:a16="http://schemas.microsoft.com/office/drawing/2014/main" id="{8A66E482-7048-14F8-ADF1-9652410AD44A}"/>
              </a:ext>
            </a:extLst>
          </p:cNvPr>
          <p:cNvSpPr txBox="1"/>
          <p:nvPr/>
        </p:nvSpPr>
        <p:spPr>
          <a:xfrm>
            <a:off x="1437218" y="554067"/>
            <a:ext cx="10232872" cy="4647426"/>
          </a:xfrm>
          <a:prstGeom prst="rect">
            <a:avLst/>
          </a:prstGeom>
          <a:noFill/>
        </p:spPr>
        <p:txBody>
          <a:bodyPr wrap="square">
            <a:spAutoFit/>
          </a:bodyPr>
          <a:lstStyle/>
          <a:p>
            <a:r>
              <a:rPr lang="sv-SE" sz="3600" b="1" i="0" u="none" strike="noStrike">
                <a:solidFill>
                  <a:schemeClr val="bg1"/>
                </a:solidFill>
                <a:effectLst/>
              </a:rPr>
              <a:t>Hur ska vi jobba me</a:t>
            </a:r>
            <a:r>
              <a:rPr lang="sv-SE" sz="3600" b="1">
                <a:solidFill>
                  <a:schemeClr val="bg1"/>
                </a:solidFill>
              </a:rPr>
              <a:t>d projektet?</a:t>
            </a:r>
            <a:endParaRPr lang="sv-SE" sz="3600" b="1" i="0" u="none" strike="noStrike">
              <a:solidFill>
                <a:schemeClr val="bg1"/>
              </a:solidFill>
              <a:effectLst/>
            </a:endParaRPr>
          </a:p>
          <a:p>
            <a:pPr marL="571500" indent="-571500">
              <a:buFont typeface="Arial" panose="020B0604020202020204" pitchFamily="34" charset="0"/>
              <a:buChar char="•"/>
            </a:pPr>
            <a:endParaRPr lang="sv-SE" sz="3600" b="1">
              <a:solidFill>
                <a:schemeClr val="bg1"/>
              </a:solidFill>
            </a:endParaRPr>
          </a:p>
          <a:p>
            <a:r>
              <a:rPr lang="sv-SE" sz="2800" b="1" i="0" u="none" strike="noStrike">
                <a:solidFill>
                  <a:schemeClr val="bg1"/>
                </a:solidFill>
                <a:effectLst/>
              </a:rPr>
              <a:t>Arbeta i klassrummet </a:t>
            </a:r>
          </a:p>
          <a:p>
            <a:endParaRPr lang="sv-SE" sz="2000" b="1">
              <a:solidFill>
                <a:schemeClr val="bg1"/>
              </a:solidFill>
            </a:endParaRPr>
          </a:p>
          <a:p>
            <a:endParaRPr lang="sv-SE" sz="2000" b="1" i="0" u="none" strike="noStrike">
              <a:solidFill>
                <a:schemeClr val="bg1"/>
              </a:solidFill>
              <a:effectLst/>
            </a:endParaRPr>
          </a:p>
          <a:p>
            <a:pPr marL="342900" indent="-342900">
              <a:buFont typeface="Arial" panose="020B0604020202020204" pitchFamily="34" charset="0"/>
              <a:buChar char="•"/>
            </a:pPr>
            <a:r>
              <a:rPr lang="sv-SE" sz="2400" i="0" u="none" strike="noStrike">
                <a:solidFill>
                  <a:schemeClr val="bg1"/>
                </a:solidFill>
                <a:effectLst/>
              </a:rPr>
              <a:t>Arbeta med övningar i berättande, Globala målen oc</a:t>
            </a:r>
            <a:r>
              <a:rPr lang="sv-SE" sz="2400">
                <a:solidFill>
                  <a:schemeClr val="bg1"/>
                </a:solidFill>
              </a:rPr>
              <a:t>h förändringsarbeten</a:t>
            </a:r>
          </a:p>
          <a:p>
            <a:pPr marL="342900" indent="-342900">
              <a:buFont typeface="Arial" panose="020B0604020202020204" pitchFamily="34" charset="0"/>
              <a:buChar char="•"/>
            </a:pPr>
            <a:r>
              <a:rPr lang="sv-SE" sz="2400" i="0" u="none" strike="noStrike">
                <a:solidFill>
                  <a:schemeClr val="bg1"/>
                </a:solidFill>
                <a:effectLst/>
              </a:rPr>
              <a:t>Samtal och diskussioner</a:t>
            </a:r>
            <a:r>
              <a:rPr lang="sv-SE" sz="2400">
                <a:solidFill>
                  <a:schemeClr val="bg1"/>
                </a:solidFill>
              </a:rPr>
              <a:t> tillsammans med klassen</a:t>
            </a:r>
          </a:p>
          <a:p>
            <a:endParaRPr lang="sv-SE" sz="3600" b="1">
              <a:solidFill>
                <a:schemeClr val="bg1"/>
              </a:solidFill>
            </a:endParaRPr>
          </a:p>
          <a:p>
            <a:pPr marL="571500" indent="-571500">
              <a:buFontTx/>
              <a:buChar char="-"/>
            </a:pPr>
            <a:endParaRPr lang="sv-SE" sz="3600" b="1" i="0" u="none" strike="noStrike">
              <a:solidFill>
                <a:schemeClr val="bg1"/>
              </a:solidFill>
              <a:effectLst/>
            </a:endParaRPr>
          </a:p>
          <a:p>
            <a:endParaRPr lang="sv-SE" sz="3600">
              <a:solidFill>
                <a:schemeClr val="bg1"/>
              </a:solidFill>
              <a:effectLst/>
            </a:endParaRPr>
          </a:p>
        </p:txBody>
      </p:sp>
    </p:spTree>
    <p:extLst>
      <p:ext uri="{BB962C8B-B14F-4D97-AF65-F5344CB8AC3E}">
        <p14:creationId xmlns:p14="http://schemas.microsoft.com/office/powerpoint/2010/main" val="23204316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1514D"/>
        </a:solidFill>
        <a:effectLst/>
      </p:bgPr>
    </p:bg>
    <p:spTree>
      <p:nvGrpSpPr>
        <p:cNvPr id="1" name=""/>
        <p:cNvGrpSpPr/>
        <p:nvPr/>
      </p:nvGrpSpPr>
      <p:grpSpPr>
        <a:xfrm>
          <a:off x="0" y="0"/>
          <a:ext cx="0" cy="0"/>
          <a:chOff x="0" y="0"/>
          <a:chExt cx="0" cy="0"/>
        </a:xfrm>
      </p:grpSpPr>
      <p:pic>
        <p:nvPicPr>
          <p:cNvPr id="10" name="Bildobjekt 9" descr="En bild som visar text, byggnad, mark, utomhus&#10;&#10;Automatiskt genererad beskrivning">
            <a:extLst>
              <a:ext uri="{FF2B5EF4-FFF2-40B4-BE49-F238E27FC236}">
                <a16:creationId xmlns:a16="http://schemas.microsoft.com/office/drawing/2014/main" id="{A0E9FC88-8CD6-E334-15FF-634F585552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1392" y="3370143"/>
            <a:ext cx="5241562" cy="3494374"/>
          </a:xfrm>
          <a:prstGeom prst="rect">
            <a:avLst/>
          </a:prstGeom>
        </p:spPr>
      </p:pic>
      <p:grpSp>
        <p:nvGrpSpPr>
          <p:cNvPr id="4" name="Group 4"/>
          <p:cNvGrpSpPr/>
          <p:nvPr/>
        </p:nvGrpSpPr>
        <p:grpSpPr>
          <a:xfrm>
            <a:off x="-761747" y="92402"/>
            <a:ext cx="7408370" cy="2211158"/>
            <a:chOff x="-2" y="-1165680"/>
            <a:chExt cx="14816739" cy="4422317"/>
          </a:xfrm>
        </p:grpSpPr>
        <p:sp>
          <p:nvSpPr>
            <p:cNvPr id="5" name="TextBox 5"/>
            <p:cNvSpPr txBox="1"/>
            <p:nvPr/>
          </p:nvSpPr>
          <p:spPr>
            <a:xfrm>
              <a:off x="-2" y="-1165680"/>
              <a:ext cx="14816737" cy="1846660"/>
            </a:xfrm>
            <a:prstGeom prst="rect">
              <a:avLst/>
            </a:prstGeom>
          </p:spPr>
          <p:txBody>
            <a:bodyPr lIns="0" tIns="0" rIns="0" bIns="0" rtlCol="0" anchor="t">
              <a:spAutoFit/>
            </a:bodyPr>
            <a:lstStyle/>
            <a:p>
              <a:pPr algn="ctr">
                <a:lnSpc>
                  <a:spcPts val="7200"/>
                </a:lnSpc>
                <a:spcBef>
                  <a:spcPct val="0"/>
                </a:spcBef>
              </a:pPr>
              <a:endParaRPr lang="en-US" sz="6000">
                <a:solidFill>
                  <a:srgbClr val="EAF3E9"/>
                </a:solidFill>
                <a:latin typeface="Open Sans Light Bold"/>
              </a:endParaRPr>
            </a:p>
          </p:txBody>
        </p:sp>
        <p:sp>
          <p:nvSpPr>
            <p:cNvPr id="6" name="TextBox 6"/>
            <p:cNvSpPr txBox="1"/>
            <p:nvPr/>
          </p:nvSpPr>
          <p:spPr>
            <a:xfrm>
              <a:off x="0" y="2636723"/>
              <a:ext cx="14816737" cy="619914"/>
            </a:xfrm>
            <a:prstGeom prst="rect">
              <a:avLst/>
            </a:prstGeom>
          </p:spPr>
          <p:txBody>
            <a:bodyPr lIns="0" tIns="0" rIns="0" bIns="0" rtlCol="0" anchor="t">
              <a:spAutoFit/>
            </a:bodyPr>
            <a:lstStyle/>
            <a:p>
              <a:pPr algn="ctr">
                <a:lnSpc>
                  <a:spcPts val="2800"/>
                </a:lnSpc>
              </a:pPr>
              <a:endParaRPr sz="1200"/>
            </a:p>
          </p:txBody>
        </p:sp>
      </p:grpSp>
      <p:sp>
        <p:nvSpPr>
          <p:cNvPr id="9" name="TextBox 9"/>
          <p:cNvSpPr txBox="1"/>
          <p:nvPr/>
        </p:nvSpPr>
        <p:spPr>
          <a:xfrm>
            <a:off x="2146453" y="612833"/>
            <a:ext cx="8814402" cy="1653145"/>
          </a:xfrm>
          <a:prstGeom prst="rect">
            <a:avLst/>
          </a:prstGeom>
        </p:spPr>
        <p:txBody>
          <a:bodyPr lIns="0" tIns="0" rIns="0" bIns="0" rtlCol="0" anchor="t">
            <a:spAutoFit/>
          </a:bodyPr>
          <a:lstStyle/>
          <a:p>
            <a:pPr marL="0" marR="0">
              <a:lnSpc>
                <a:spcPct val="150000"/>
              </a:lnSpc>
              <a:spcBef>
                <a:spcPts val="0"/>
              </a:spcBef>
              <a:spcAft>
                <a:spcPts val="0"/>
              </a:spcAft>
            </a:pPr>
            <a:r>
              <a:rPr lang="sv-SE" sz="1800">
                <a:solidFill>
                  <a:schemeClr val="accent6">
                    <a:lumMod val="20000"/>
                    <a:lumOff val="80000"/>
                  </a:schemeClr>
                </a:solidFill>
                <a:effectLst/>
                <a:latin typeface="Calibri" panose="020F0502020204030204" pitchFamily="34" charset="0"/>
              </a:rPr>
              <a:t> </a:t>
            </a:r>
            <a:br>
              <a:rPr lang="en-US" sz="2133" b="1">
                <a:solidFill>
                  <a:schemeClr val="accent6">
                    <a:lumMod val="20000"/>
                    <a:lumOff val="80000"/>
                  </a:schemeClr>
                </a:solidFill>
                <a:latin typeface="Open Sans Light Bold"/>
              </a:rPr>
            </a:br>
            <a:endParaRPr lang="en-US" sz="2133" b="1">
              <a:solidFill>
                <a:schemeClr val="accent6">
                  <a:lumMod val="20000"/>
                  <a:lumOff val="80000"/>
                </a:schemeClr>
              </a:solidFill>
              <a:latin typeface="Open Sans Light Bold"/>
            </a:endParaRPr>
          </a:p>
          <a:p>
            <a:pPr marL="431822" lvl="1" indent="-215911">
              <a:lnSpc>
                <a:spcPts val="3540"/>
              </a:lnSpc>
              <a:buFont typeface="Arial"/>
              <a:buChar char="•"/>
            </a:pPr>
            <a:endParaRPr lang="en-US" sz="2133" b="1">
              <a:solidFill>
                <a:schemeClr val="accent6">
                  <a:lumMod val="20000"/>
                  <a:lumOff val="80000"/>
                </a:schemeClr>
              </a:solidFill>
              <a:latin typeface="Open Sans Light Bold"/>
            </a:endParaRPr>
          </a:p>
          <a:p>
            <a:pPr>
              <a:lnSpc>
                <a:spcPts val="2800"/>
              </a:lnSpc>
            </a:pPr>
            <a:endParaRPr lang="en-US" sz="800">
              <a:solidFill>
                <a:schemeClr val="accent6">
                  <a:lumMod val="20000"/>
                  <a:lumOff val="80000"/>
                </a:schemeClr>
              </a:solidFill>
              <a:latin typeface="Arimo Bold"/>
            </a:endParaRPr>
          </a:p>
        </p:txBody>
      </p:sp>
      <p:pic>
        <p:nvPicPr>
          <p:cNvPr id="5122" name="id-B146A1D7-0426-4372-95FA-4F7549184797" descr="Image.jpeg">
            <a:extLst>
              <a:ext uri="{FF2B5EF4-FFF2-40B4-BE49-F238E27FC236}">
                <a16:creationId xmlns:a16="http://schemas.microsoft.com/office/drawing/2014/main" id="{E39A7184-58A4-7A0C-62D1-3C5A84EABF9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1101" b="33230"/>
          <a:stretch/>
        </p:blipFill>
        <p:spPr bwMode="auto">
          <a:xfrm>
            <a:off x="7944592" y="2658072"/>
            <a:ext cx="4247408" cy="4265303"/>
          </a:xfrm>
          <a:prstGeom prst="flowChartProces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d-7F3AAE1B-C4BF-4B07-AB24-07BAC2A32143" descr="Image.jpeg">
            <a:extLst>
              <a:ext uri="{FF2B5EF4-FFF2-40B4-BE49-F238E27FC236}">
                <a16:creationId xmlns:a16="http://schemas.microsoft.com/office/drawing/2014/main" id="{1F437E02-6016-5DD0-4226-F3EDF19710D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3567" b="21007"/>
          <a:stretch/>
        </p:blipFill>
        <p:spPr bwMode="auto">
          <a:xfrm>
            <a:off x="0" y="3281431"/>
            <a:ext cx="3675322" cy="3613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Bildobjekt 6" descr="En bild som visar utomhus, mark&#10;&#10;Automatiskt genererad beskrivning">
            <a:extLst>
              <a:ext uri="{FF2B5EF4-FFF2-40B4-BE49-F238E27FC236}">
                <a16:creationId xmlns:a16="http://schemas.microsoft.com/office/drawing/2014/main" id="{A5EC211F-F642-47DF-B781-7FEA0198DD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81584" y="0"/>
            <a:ext cx="4010416" cy="2673610"/>
          </a:xfrm>
          <a:prstGeom prst="rect">
            <a:avLst/>
          </a:prstGeom>
        </p:spPr>
      </p:pic>
      <p:pic>
        <p:nvPicPr>
          <p:cNvPr id="13" name="Bildobjekt 12" descr="En bild som visar person, inomhus, bord, personer&#10;&#10;Automatiskt genererad beskrivning">
            <a:extLst>
              <a:ext uri="{FF2B5EF4-FFF2-40B4-BE49-F238E27FC236}">
                <a16:creationId xmlns:a16="http://schemas.microsoft.com/office/drawing/2014/main" id="{93D9610A-EA8E-D2E6-2CD1-97722523E53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8800" y="26409"/>
            <a:ext cx="4982314" cy="3321542"/>
          </a:xfrm>
          <a:prstGeom prst="rect">
            <a:avLst/>
          </a:prstGeom>
        </p:spPr>
      </p:pic>
      <p:pic>
        <p:nvPicPr>
          <p:cNvPr id="5124" name="id-FE52F3CD-1509-4108-914E-6A09A8337DB7" descr="Image.jpeg">
            <a:extLst>
              <a:ext uri="{FF2B5EF4-FFF2-40B4-BE49-F238E27FC236}">
                <a16:creationId xmlns:a16="http://schemas.microsoft.com/office/drawing/2014/main" id="{6223E1F7-CD62-55EF-4EC1-E620623B78D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9962" b="34304"/>
          <a:stretch/>
        </p:blipFill>
        <p:spPr bwMode="auto">
          <a:xfrm>
            <a:off x="4413908" y="-420386"/>
            <a:ext cx="3889046" cy="3849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85811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1514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204823">
            <a:off x="7866563" y="-4089068"/>
            <a:ext cx="5788766" cy="5788766"/>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0" flipH="1">
            <a:off x="-3429000" y="-2033710"/>
            <a:ext cx="6858000" cy="6858000"/>
          </a:xfrm>
          <a:prstGeom prst="rect">
            <a:avLst/>
          </a:prstGeom>
        </p:spPr>
      </p:pic>
      <p:grpSp>
        <p:nvGrpSpPr>
          <p:cNvPr id="4" name="Group 4"/>
          <p:cNvGrpSpPr/>
          <p:nvPr/>
        </p:nvGrpSpPr>
        <p:grpSpPr>
          <a:xfrm>
            <a:off x="190753" y="151168"/>
            <a:ext cx="7408370" cy="2211158"/>
            <a:chOff x="-2" y="-1165680"/>
            <a:chExt cx="14816739" cy="4422317"/>
          </a:xfrm>
        </p:grpSpPr>
        <p:sp>
          <p:nvSpPr>
            <p:cNvPr id="5" name="TextBox 5"/>
            <p:cNvSpPr txBox="1"/>
            <p:nvPr/>
          </p:nvSpPr>
          <p:spPr>
            <a:xfrm>
              <a:off x="-2" y="-1165680"/>
              <a:ext cx="14816737" cy="1846660"/>
            </a:xfrm>
            <a:prstGeom prst="rect">
              <a:avLst/>
            </a:prstGeom>
          </p:spPr>
          <p:txBody>
            <a:bodyPr lIns="0" tIns="0" rIns="0" bIns="0" rtlCol="0" anchor="t">
              <a:spAutoFit/>
            </a:bodyPr>
            <a:lstStyle/>
            <a:p>
              <a:pPr algn="ctr">
                <a:lnSpc>
                  <a:spcPts val="7200"/>
                </a:lnSpc>
                <a:spcBef>
                  <a:spcPct val="0"/>
                </a:spcBef>
              </a:pPr>
              <a:endParaRPr lang="en-US" sz="6000">
                <a:solidFill>
                  <a:srgbClr val="EAF3E9"/>
                </a:solidFill>
                <a:latin typeface="Open Sans Light Bold"/>
              </a:endParaRPr>
            </a:p>
          </p:txBody>
        </p:sp>
        <p:sp>
          <p:nvSpPr>
            <p:cNvPr id="6" name="TextBox 6"/>
            <p:cNvSpPr txBox="1"/>
            <p:nvPr/>
          </p:nvSpPr>
          <p:spPr>
            <a:xfrm>
              <a:off x="0" y="2636723"/>
              <a:ext cx="14816737" cy="619914"/>
            </a:xfrm>
            <a:prstGeom prst="rect">
              <a:avLst/>
            </a:prstGeom>
          </p:spPr>
          <p:txBody>
            <a:bodyPr lIns="0" tIns="0" rIns="0" bIns="0" rtlCol="0" anchor="t">
              <a:spAutoFit/>
            </a:bodyPr>
            <a:lstStyle/>
            <a:p>
              <a:pPr algn="ctr">
                <a:lnSpc>
                  <a:spcPts val="2800"/>
                </a:lnSpc>
              </a:pPr>
              <a:endParaRPr sz="1200"/>
            </a:p>
          </p:txBody>
        </p:sp>
      </p:grpSp>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8572246" y="1817431"/>
            <a:ext cx="6858000" cy="6858000"/>
          </a:xfrm>
          <a:prstGeom prst="rect">
            <a:avLst/>
          </a:prstGeom>
        </p:spPr>
      </p:pic>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603093">
            <a:off x="-2894383" y="4833380"/>
            <a:ext cx="5788766" cy="5788766"/>
          </a:xfrm>
          <a:prstGeom prst="rect">
            <a:avLst/>
          </a:prstGeom>
        </p:spPr>
      </p:pic>
      <p:sp>
        <p:nvSpPr>
          <p:cNvPr id="9" name="TextBox 9"/>
          <p:cNvSpPr txBox="1"/>
          <p:nvPr/>
        </p:nvSpPr>
        <p:spPr>
          <a:xfrm>
            <a:off x="1946544" y="1005958"/>
            <a:ext cx="8814402" cy="553998"/>
          </a:xfrm>
          <a:prstGeom prst="rect">
            <a:avLst/>
          </a:prstGeom>
        </p:spPr>
        <p:txBody>
          <a:bodyPr lIns="0" tIns="0" rIns="0" bIns="0" rtlCol="0" anchor="t">
            <a:spAutoFit/>
          </a:bodyPr>
          <a:lstStyle/>
          <a:p>
            <a:r>
              <a:rPr lang="sv-SE" sz="3600" b="1" i="0" u="none" strike="noStrike" dirty="0">
                <a:solidFill>
                  <a:schemeClr val="bg1"/>
                </a:solidFill>
                <a:effectLst/>
                <a:latin typeface="Calibri "/>
              </a:rPr>
              <a:t>JAG-VI-VÄRLDEN</a:t>
            </a:r>
          </a:p>
        </p:txBody>
      </p:sp>
      <p:sp>
        <p:nvSpPr>
          <p:cNvPr id="11" name="textruta 10">
            <a:extLst>
              <a:ext uri="{FF2B5EF4-FFF2-40B4-BE49-F238E27FC236}">
                <a16:creationId xmlns:a16="http://schemas.microsoft.com/office/drawing/2014/main" id="{F2BC3F24-BFF8-68E9-0626-2A6A6C595562}"/>
              </a:ext>
            </a:extLst>
          </p:cNvPr>
          <p:cNvSpPr txBox="1"/>
          <p:nvPr/>
        </p:nvSpPr>
        <p:spPr>
          <a:xfrm>
            <a:off x="1684445" y="1362262"/>
            <a:ext cx="8814402" cy="3970318"/>
          </a:xfrm>
          <a:prstGeom prst="rect">
            <a:avLst/>
          </a:prstGeom>
          <a:noFill/>
        </p:spPr>
        <p:txBody>
          <a:bodyPr wrap="square">
            <a:spAutoFit/>
          </a:bodyPr>
          <a:lstStyle/>
          <a:p>
            <a:endParaRPr lang="sv-SE" dirty="0">
              <a:solidFill>
                <a:schemeClr val="bg1"/>
              </a:solidFill>
              <a:latin typeface="Calibri "/>
            </a:endParaRPr>
          </a:p>
          <a:p>
            <a:endParaRPr lang="sv-SE" sz="2000" b="1" dirty="0">
              <a:solidFill>
                <a:schemeClr val="bg1"/>
              </a:solidFill>
              <a:latin typeface="Calibri "/>
            </a:endParaRPr>
          </a:p>
          <a:p>
            <a:pPr marL="285750" indent="-285750">
              <a:buFont typeface="Arial" panose="020B0604020202020204" pitchFamily="34" charset="0"/>
              <a:buChar char="•"/>
            </a:pPr>
            <a:r>
              <a:rPr lang="sv-SE" sz="2000" dirty="0">
                <a:solidFill>
                  <a:schemeClr val="bg1"/>
                </a:solidFill>
                <a:latin typeface="Calibri "/>
              </a:rPr>
              <a:t>Metoden handlar om att väcka engagemang, ge verktyg till att skapa förändring och öka kunskapen om Globala målen</a:t>
            </a:r>
          </a:p>
          <a:p>
            <a:pPr marL="285750" indent="-285750">
              <a:buFont typeface="Arial" panose="020B0604020202020204" pitchFamily="34" charset="0"/>
              <a:buChar char="•"/>
            </a:pPr>
            <a:endParaRPr lang="sv-SE" sz="2000" dirty="0">
              <a:solidFill>
                <a:schemeClr val="bg1"/>
              </a:solidFill>
              <a:latin typeface="Calibri "/>
            </a:endParaRPr>
          </a:p>
          <a:p>
            <a:pPr marL="285750" indent="-285750">
              <a:buFont typeface="Arial" panose="020B0604020202020204" pitchFamily="34" charset="0"/>
              <a:buChar char="•"/>
            </a:pPr>
            <a:r>
              <a:rPr lang="sv-SE" sz="2000" dirty="0">
                <a:solidFill>
                  <a:schemeClr val="bg1"/>
                </a:solidFill>
                <a:latin typeface="Calibri "/>
              </a:rPr>
              <a:t>Ni kommer att jobba med att koppla ihop era egna berättelser, erfarenheter och engagemang med Globala målen</a:t>
            </a:r>
          </a:p>
          <a:p>
            <a:endParaRPr lang="sv-SE" sz="2000" dirty="0">
              <a:solidFill>
                <a:schemeClr val="bg1"/>
              </a:solidFill>
              <a:latin typeface="Calibri "/>
            </a:endParaRPr>
          </a:p>
          <a:p>
            <a:pPr marL="342900" indent="-342900">
              <a:buFont typeface="Arial" panose="020B0604020202020204" pitchFamily="34" charset="0"/>
              <a:buChar char="•"/>
            </a:pPr>
            <a:r>
              <a:rPr lang="sv-SE" sz="2000" dirty="0">
                <a:solidFill>
                  <a:schemeClr val="bg1"/>
                </a:solidFill>
                <a:latin typeface="Calibri "/>
              </a:rPr>
              <a:t>Skapa förändringsarbeten kopplade till Globala målen och era egna intressen</a:t>
            </a:r>
          </a:p>
          <a:p>
            <a:endParaRPr lang="sv-SE" sz="2000" dirty="0">
              <a:solidFill>
                <a:schemeClr val="bg1"/>
              </a:solidFill>
              <a:latin typeface="Calibri "/>
            </a:endParaRPr>
          </a:p>
          <a:p>
            <a:endParaRPr lang="sv-SE" dirty="0">
              <a:solidFill>
                <a:schemeClr val="bg1"/>
              </a:solidFill>
              <a:latin typeface="Calibri "/>
            </a:endParaRPr>
          </a:p>
          <a:p>
            <a:pPr marL="285750" indent="-285750">
              <a:buFont typeface="Arial" panose="020B0604020202020204" pitchFamily="34" charset="0"/>
              <a:buChar char="•"/>
            </a:pPr>
            <a:endParaRPr lang="sv-SE" dirty="0">
              <a:solidFill>
                <a:schemeClr val="bg1"/>
              </a:solidFill>
              <a:latin typeface="Calibri "/>
            </a:endParaRPr>
          </a:p>
          <a:p>
            <a:pPr marL="285750" indent="-285750">
              <a:buFont typeface="Arial" panose="020B0604020202020204" pitchFamily="34" charset="0"/>
              <a:buChar char="•"/>
            </a:pPr>
            <a:endParaRPr lang="sv-SE" dirty="0">
              <a:solidFill>
                <a:schemeClr val="bg1"/>
              </a:solidFill>
              <a:effectLst/>
              <a:latin typeface="Calibri "/>
            </a:endParaRPr>
          </a:p>
        </p:txBody>
      </p:sp>
    </p:spTree>
    <p:extLst>
      <p:ext uri="{BB962C8B-B14F-4D97-AF65-F5344CB8AC3E}">
        <p14:creationId xmlns:p14="http://schemas.microsoft.com/office/powerpoint/2010/main" val="13906307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11514D"/>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flipH="1">
            <a:off x="-3429000" y="-2033710"/>
            <a:ext cx="6858000" cy="6858000"/>
          </a:xfrm>
          <a:prstGeom prst="rect">
            <a:avLst/>
          </a:prstGeom>
        </p:spPr>
      </p:pic>
      <p:grpSp>
        <p:nvGrpSpPr>
          <p:cNvPr id="4" name="Group 4"/>
          <p:cNvGrpSpPr/>
          <p:nvPr/>
        </p:nvGrpSpPr>
        <p:grpSpPr>
          <a:xfrm>
            <a:off x="190753" y="151168"/>
            <a:ext cx="7408370" cy="2211158"/>
            <a:chOff x="-2" y="-1165680"/>
            <a:chExt cx="14816739" cy="4422317"/>
          </a:xfrm>
        </p:grpSpPr>
        <p:sp>
          <p:nvSpPr>
            <p:cNvPr id="5" name="TextBox 5"/>
            <p:cNvSpPr txBox="1"/>
            <p:nvPr/>
          </p:nvSpPr>
          <p:spPr>
            <a:xfrm>
              <a:off x="-2" y="-1165680"/>
              <a:ext cx="14816737" cy="1846660"/>
            </a:xfrm>
            <a:prstGeom prst="rect">
              <a:avLst/>
            </a:prstGeom>
          </p:spPr>
          <p:txBody>
            <a:bodyPr lIns="0" tIns="0" rIns="0" bIns="0" rtlCol="0" anchor="t">
              <a:spAutoFit/>
            </a:bodyPr>
            <a:lstStyle/>
            <a:p>
              <a:pPr algn="ctr">
                <a:lnSpc>
                  <a:spcPts val="7200"/>
                </a:lnSpc>
                <a:spcBef>
                  <a:spcPct val="0"/>
                </a:spcBef>
              </a:pPr>
              <a:endParaRPr lang="en-US" sz="6000">
                <a:solidFill>
                  <a:srgbClr val="EAF3E9"/>
                </a:solidFill>
                <a:latin typeface="Open Sans Light Bold"/>
              </a:endParaRPr>
            </a:p>
          </p:txBody>
        </p:sp>
        <p:sp>
          <p:nvSpPr>
            <p:cNvPr id="6" name="TextBox 6"/>
            <p:cNvSpPr txBox="1"/>
            <p:nvPr/>
          </p:nvSpPr>
          <p:spPr>
            <a:xfrm>
              <a:off x="0" y="2636723"/>
              <a:ext cx="14816737" cy="619914"/>
            </a:xfrm>
            <a:prstGeom prst="rect">
              <a:avLst/>
            </a:prstGeom>
          </p:spPr>
          <p:txBody>
            <a:bodyPr lIns="0" tIns="0" rIns="0" bIns="0" rtlCol="0" anchor="t">
              <a:spAutoFit/>
            </a:bodyPr>
            <a:lstStyle/>
            <a:p>
              <a:pPr algn="ctr">
                <a:lnSpc>
                  <a:spcPts val="2800"/>
                </a:lnSpc>
              </a:pPr>
              <a:endParaRPr sz="1200"/>
            </a:p>
          </p:txBody>
        </p:sp>
      </p:grpSp>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8572246" y="1817431"/>
            <a:ext cx="6858000" cy="6858000"/>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603093">
            <a:off x="-2894383" y="4833380"/>
            <a:ext cx="5788766" cy="5788766"/>
          </a:xfrm>
          <a:prstGeom prst="rect">
            <a:avLst/>
          </a:prstGeom>
        </p:spPr>
      </p:pic>
      <p:sp>
        <p:nvSpPr>
          <p:cNvPr id="9" name="TextBox 9"/>
          <p:cNvSpPr txBox="1"/>
          <p:nvPr/>
        </p:nvSpPr>
        <p:spPr>
          <a:xfrm>
            <a:off x="2146453" y="612833"/>
            <a:ext cx="8814402" cy="1653145"/>
          </a:xfrm>
          <a:prstGeom prst="rect">
            <a:avLst/>
          </a:prstGeom>
        </p:spPr>
        <p:txBody>
          <a:bodyPr lIns="0" tIns="0" rIns="0" bIns="0" rtlCol="0" anchor="t">
            <a:spAutoFit/>
          </a:bodyPr>
          <a:lstStyle/>
          <a:p>
            <a:pPr marL="0" marR="0">
              <a:lnSpc>
                <a:spcPct val="150000"/>
              </a:lnSpc>
              <a:spcBef>
                <a:spcPts val="0"/>
              </a:spcBef>
              <a:spcAft>
                <a:spcPts val="0"/>
              </a:spcAft>
            </a:pPr>
            <a:r>
              <a:rPr lang="sv-SE" sz="1800">
                <a:solidFill>
                  <a:schemeClr val="accent6">
                    <a:lumMod val="20000"/>
                    <a:lumOff val="80000"/>
                  </a:schemeClr>
                </a:solidFill>
                <a:effectLst/>
                <a:latin typeface="Calibri" panose="020F0502020204030204" pitchFamily="34" charset="0"/>
              </a:rPr>
              <a:t> </a:t>
            </a:r>
            <a:br>
              <a:rPr lang="en-US" sz="2133" b="1">
                <a:solidFill>
                  <a:schemeClr val="accent6">
                    <a:lumMod val="20000"/>
                    <a:lumOff val="80000"/>
                  </a:schemeClr>
                </a:solidFill>
                <a:latin typeface="Open Sans Light Bold"/>
              </a:rPr>
            </a:br>
            <a:endParaRPr lang="en-US" sz="2133" b="1">
              <a:solidFill>
                <a:schemeClr val="accent6">
                  <a:lumMod val="20000"/>
                  <a:lumOff val="80000"/>
                </a:schemeClr>
              </a:solidFill>
              <a:latin typeface="Open Sans Light Bold"/>
            </a:endParaRPr>
          </a:p>
          <a:p>
            <a:pPr marL="431822" lvl="1" indent="-215911">
              <a:lnSpc>
                <a:spcPts val="3540"/>
              </a:lnSpc>
              <a:buFont typeface="Arial"/>
              <a:buChar char="•"/>
            </a:pPr>
            <a:endParaRPr lang="en-US" sz="2133" b="1">
              <a:solidFill>
                <a:schemeClr val="accent6">
                  <a:lumMod val="20000"/>
                  <a:lumOff val="80000"/>
                </a:schemeClr>
              </a:solidFill>
              <a:latin typeface="Open Sans Light Bold"/>
            </a:endParaRPr>
          </a:p>
          <a:p>
            <a:pPr>
              <a:lnSpc>
                <a:spcPts val="2800"/>
              </a:lnSpc>
            </a:pPr>
            <a:endParaRPr lang="en-US" sz="800">
              <a:solidFill>
                <a:schemeClr val="accent6">
                  <a:lumMod val="20000"/>
                  <a:lumOff val="80000"/>
                </a:schemeClr>
              </a:solidFill>
              <a:latin typeface="Arimo Bold"/>
            </a:endParaRPr>
          </a:p>
        </p:txBody>
      </p:sp>
      <p:sp>
        <p:nvSpPr>
          <p:cNvPr id="11" name="textruta 10">
            <a:extLst>
              <a:ext uri="{FF2B5EF4-FFF2-40B4-BE49-F238E27FC236}">
                <a16:creationId xmlns:a16="http://schemas.microsoft.com/office/drawing/2014/main" id="{10363BD5-5A5B-3878-355C-79B02291BB0A}"/>
              </a:ext>
            </a:extLst>
          </p:cNvPr>
          <p:cNvSpPr txBox="1"/>
          <p:nvPr/>
        </p:nvSpPr>
        <p:spPr>
          <a:xfrm>
            <a:off x="1621754" y="1053185"/>
            <a:ext cx="6667800" cy="2308324"/>
          </a:xfrm>
          <a:prstGeom prst="rect">
            <a:avLst/>
          </a:prstGeom>
          <a:noFill/>
        </p:spPr>
        <p:txBody>
          <a:bodyPr wrap="square">
            <a:spAutoFit/>
          </a:bodyPr>
          <a:lstStyle/>
          <a:p>
            <a:r>
              <a:rPr lang="sv-SE" sz="4800" b="1" i="0" u="none" strike="noStrike" dirty="0">
                <a:solidFill>
                  <a:schemeClr val="bg1"/>
                </a:solidFill>
                <a:effectLst/>
              </a:rPr>
              <a:t>Övning:</a:t>
            </a:r>
            <a:br>
              <a:rPr lang="sv-SE" sz="4800" b="1" i="0" u="none" strike="noStrike" dirty="0">
                <a:solidFill>
                  <a:schemeClr val="bg1"/>
                </a:solidFill>
                <a:effectLst/>
              </a:rPr>
            </a:br>
            <a:r>
              <a:rPr lang="sv-SE" sz="4800" b="1" i="0" u="none" strike="noStrike" dirty="0">
                <a:solidFill>
                  <a:schemeClr val="bg1"/>
                </a:solidFill>
                <a:effectLst/>
              </a:rPr>
              <a:t>Gemensamma förhållningsregler</a:t>
            </a:r>
            <a:endParaRPr lang="sv-SE" sz="4800" b="1" dirty="0">
              <a:solidFill>
                <a:schemeClr val="bg1"/>
              </a:solidFill>
              <a:effectLst/>
            </a:endParaRPr>
          </a:p>
        </p:txBody>
      </p:sp>
      <p:pic>
        <p:nvPicPr>
          <p:cNvPr id="10" name="Bildobjekt 9" descr="En bild som visar text&#10;&#10;Automatiskt genererad beskrivning">
            <a:extLst>
              <a:ext uri="{FF2B5EF4-FFF2-40B4-BE49-F238E27FC236}">
                <a16:creationId xmlns:a16="http://schemas.microsoft.com/office/drawing/2014/main" id="{47BE4205-EC58-902B-EF34-812F74288B18}"/>
              </a:ext>
            </a:extLst>
          </p:cNvPr>
          <p:cNvPicPr>
            <a:picLocks noChangeAspect="1"/>
          </p:cNvPicPr>
          <p:nvPr/>
        </p:nvPicPr>
        <p:blipFill rotWithShape="1">
          <a:blip r:embed="rId7">
            <a:extLst>
              <a:ext uri="{28A0092B-C50C-407E-A947-70E740481C1C}">
                <a14:useLocalDpi xmlns:a14="http://schemas.microsoft.com/office/drawing/2010/main" val="0"/>
              </a:ext>
            </a:extLst>
          </a:blip>
          <a:srcRect l="16851" t="10897" r="16867" b="11008"/>
          <a:stretch/>
        </p:blipFill>
        <p:spPr>
          <a:xfrm>
            <a:off x="6621660" y="293069"/>
            <a:ext cx="3098894" cy="5726077"/>
          </a:xfrm>
          <a:prstGeom prst="rect">
            <a:avLst/>
          </a:prstGeom>
        </p:spPr>
      </p:pic>
    </p:spTree>
    <p:extLst>
      <p:ext uri="{BB962C8B-B14F-4D97-AF65-F5344CB8AC3E}">
        <p14:creationId xmlns:p14="http://schemas.microsoft.com/office/powerpoint/2010/main" val="3831346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1514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204823">
            <a:off x="7608541" y="-4216068"/>
            <a:ext cx="5788766" cy="5788766"/>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0" flipH="1">
            <a:off x="-3429000" y="-2033710"/>
            <a:ext cx="6858000" cy="6858000"/>
          </a:xfrm>
          <a:prstGeom prst="rect">
            <a:avLst/>
          </a:prstGeom>
        </p:spPr>
      </p:pic>
      <p:grpSp>
        <p:nvGrpSpPr>
          <p:cNvPr id="4" name="Group 4"/>
          <p:cNvGrpSpPr/>
          <p:nvPr/>
        </p:nvGrpSpPr>
        <p:grpSpPr>
          <a:xfrm>
            <a:off x="190753" y="151168"/>
            <a:ext cx="7408370" cy="2211158"/>
            <a:chOff x="-2" y="-1165680"/>
            <a:chExt cx="14816739" cy="4422317"/>
          </a:xfrm>
        </p:grpSpPr>
        <p:sp>
          <p:nvSpPr>
            <p:cNvPr id="5" name="TextBox 5"/>
            <p:cNvSpPr txBox="1"/>
            <p:nvPr/>
          </p:nvSpPr>
          <p:spPr>
            <a:xfrm>
              <a:off x="-2" y="-1165680"/>
              <a:ext cx="14816737" cy="1846660"/>
            </a:xfrm>
            <a:prstGeom prst="rect">
              <a:avLst/>
            </a:prstGeom>
          </p:spPr>
          <p:txBody>
            <a:bodyPr lIns="0" tIns="0" rIns="0" bIns="0" rtlCol="0" anchor="t">
              <a:spAutoFit/>
            </a:bodyPr>
            <a:lstStyle/>
            <a:p>
              <a:pPr algn="ctr">
                <a:lnSpc>
                  <a:spcPts val="7200"/>
                </a:lnSpc>
                <a:spcBef>
                  <a:spcPct val="0"/>
                </a:spcBef>
              </a:pPr>
              <a:endParaRPr lang="en-US" sz="6000">
                <a:solidFill>
                  <a:srgbClr val="EAF3E9"/>
                </a:solidFill>
                <a:latin typeface="Open Sans Light Bold"/>
              </a:endParaRPr>
            </a:p>
          </p:txBody>
        </p:sp>
        <p:sp>
          <p:nvSpPr>
            <p:cNvPr id="6" name="TextBox 6"/>
            <p:cNvSpPr txBox="1"/>
            <p:nvPr/>
          </p:nvSpPr>
          <p:spPr>
            <a:xfrm>
              <a:off x="0" y="2636723"/>
              <a:ext cx="14816737" cy="619914"/>
            </a:xfrm>
            <a:prstGeom prst="rect">
              <a:avLst/>
            </a:prstGeom>
          </p:spPr>
          <p:txBody>
            <a:bodyPr lIns="0" tIns="0" rIns="0" bIns="0" rtlCol="0" anchor="t">
              <a:spAutoFit/>
            </a:bodyPr>
            <a:lstStyle/>
            <a:p>
              <a:pPr algn="ctr">
                <a:lnSpc>
                  <a:spcPts val="2800"/>
                </a:lnSpc>
              </a:pPr>
              <a:endParaRPr sz="1200"/>
            </a:p>
          </p:txBody>
        </p:sp>
      </p:grpSp>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8572246" y="1817431"/>
            <a:ext cx="6858000" cy="6858000"/>
          </a:xfrm>
          <a:prstGeom prst="rect">
            <a:avLst/>
          </a:prstGeom>
        </p:spPr>
      </p:pic>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603093">
            <a:off x="-2894383" y="4833380"/>
            <a:ext cx="5788766" cy="5788766"/>
          </a:xfrm>
          <a:prstGeom prst="rect">
            <a:avLst/>
          </a:prstGeom>
        </p:spPr>
      </p:pic>
      <p:sp>
        <p:nvSpPr>
          <p:cNvPr id="9" name="TextBox 9"/>
          <p:cNvSpPr txBox="1"/>
          <p:nvPr/>
        </p:nvSpPr>
        <p:spPr>
          <a:xfrm>
            <a:off x="2404474" y="791094"/>
            <a:ext cx="8814402" cy="553998"/>
          </a:xfrm>
          <a:prstGeom prst="rect">
            <a:avLst/>
          </a:prstGeom>
        </p:spPr>
        <p:txBody>
          <a:bodyPr lIns="0" tIns="0" rIns="0" bIns="0" rtlCol="0" anchor="t">
            <a:spAutoFit/>
          </a:bodyPr>
          <a:lstStyle/>
          <a:p>
            <a:r>
              <a:rPr lang="sv-SE" sz="3600" b="1" i="0" u="none" strike="noStrike" dirty="0">
                <a:solidFill>
                  <a:schemeClr val="bg1"/>
                </a:solidFill>
                <a:effectLst/>
                <a:latin typeface="Calibri "/>
              </a:rPr>
              <a:t>Vi gör det tillsammans!</a:t>
            </a:r>
          </a:p>
        </p:txBody>
      </p:sp>
      <p:sp>
        <p:nvSpPr>
          <p:cNvPr id="11" name="textruta 10">
            <a:extLst>
              <a:ext uri="{FF2B5EF4-FFF2-40B4-BE49-F238E27FC236}">
                <a16:creationId xmlns:a16="http://schemas.microsoft.com/office/drawing/2014/main" id="{F2BC3F24-BFF8-68E9-0626-2A6A6C595562}"/>
              </a:ext>
            </a:extLst>
          </p:cNvPr>
          <p:cNvSpPr txBox="1"/>
          <p:nvPr/>
        </p:nvSpPr>
        <p:spPr>
          <a:xfrm>
            <a:off x="2075194" y="1498777"/>
            <a:ext cx="8885661" cy="5109091"/>
          </a:xfrm>
          <a:prstGeom prst="rect">
            <a:avLst/>
          </a:prstGeom>
          <a:noFill/>
        </p:spPr>
        <p:txBody>
          <a:bodyPr wrap="square">
            <a:spAutoFit/>
          </a:bodyPr>
          <a:lstStyle/>
          <a:p>
            <a:endParaRPr lang="sv-SE" dirty="0">
              <a:solidFill>
                <a:schemeClr val="bg1"/>
              </a:solidFill>
              <a:effectLst/>
              <a:latin typeface="Calibri "/>
            </a:endParaRPr>
          </a:p>
          <a:p>
            <a:endParaRPr lang="sv-SE" dirty="0">
              <a:solidFill>
                <a:schemeClr val="bg1"/>
              </a:solidFill>
              <a:latin typeface="Calibri "/>
            </a:endParaRPr>
          </a:p>
          <a:p>
            <a:pPr marL="285750" indent="-285750">
              <a:buFont typeface="Arial" panose="020B0604020202020204" pitchFamily="34" charset="0"/>
              <a:buChar char="•"/>
            </a:pPr>
            <a:r>
              <a:rPr lang="sv-SE" sz="2000" dirty="0">
                <a:solidFill>
                  <a:schemeClr val="bg1"/>
                </a:solidFill>
                <a:latin typeface="Calibri "/>
              </a:rPr>
              <a:t>Under en period framåt kommer vi att tillsammans arbeta med Jag – vi – världen. </a:t>
            </a:r>
            <a:br>
              <a:rPr lang="sv-SE" sz="2000" dirty="0">
                <a:solidFill>
                  <a:schemeClr val="bg1"/>
                </a:solidFill>
                <a:latin typeface="Calibri "/>
              </a:rPr>
            </a:br>
            <a:r>
              <a:rPr lang="sv-SE" sz="2000" dirty="0">
                <a:solidFill>
                  <a:schemeClr val="bg1"/>
                </a:solidFill>
                <a:latin typeface="Calibri "/>
              </a:rPr>
              <a:t>Vi bestämmer tillsammans hur vi ska göra det. </a:t>
            </a:r>
            <a:endParaRPr lang="sv-SE" sz="2000" b="1" dirty="0">
              <a:solidFill>
                <a:schemeClr val="bg1"/>
              </a:solidFill>
              <a:latin typeface="Calibri "/>
            </a:endParaRPr>
          </a:p>
          <a:p>
            <a:endParaRPr lang="sv-SE" sz="2000" b="1" dirty="0">
              <a:solidFill>
                <a:schemeClr val="bg1"/>
              </a:solidFill>
              <a:latin typeface="Calibri "/>
            </a:endParaRPr>
          </a:p>
          <a:p>
            <a:endParaRPr lang="sv-SE" sz="2000" b="1" dirty="0">
              <a:solidFill>
                <a:schemeClr val="bg1"/>
              </a:solidFill>
              <a:latin typeface="Calibri "/>
            </a:endParaRPr>
          </a:p>
          <a:p>
            <a:pPr marL="285750" indent="-285750">
              <a:buFont typeface="Arial" panose="020B0604020202020204" pitchFamily="34" charset="0"/>
              <a:buChar char="•"/>
            </a:pPr>
            <a:r>
              <a:rPr lang="sv-SE" sz="2000" dirty="0">
                <a:solidFill>
                  <a:schemeClr val="bg1"/>
                </a:solidFill>
                <a:latin typeface="Calibri" panose="020F0502020204030204" pitchFamily="34" charset="0"/>
              </a:rPr>
              <a:t>Medskapande – era </a:t>
            </a:r>
            <a:r>
              <a:rPr lang="sv-SE" sz="2000" dirty="0">
                <a:solidFill>
                  <a:schemeClr val="bg1"/>
                </a:solidFill>
                <a:effectLst/>
                <a:latin typeface="Calibri" panose="020F0502020204030204" pitchFamily="34" charset="0"/>
              </a:rPr>
              <a:t>egna erfarenheter, berättelser och engagemang ska få vara i fokus.</a:t>
            </a:r>
          </a:p>
          <a:p>
            <a:endParaRPr lang="sv-SE" sz="2000" dirty="0">
              <a:solidFill>
                <a:schemeClr val="bg1"/>
              </a:solidFill>
              <a:latin typeface="Calibri" panose="020F0502020204030204" pitchFamily="34" charset="0"/>
            </a:endParaRPr>
          </a:p>
          <a:p>
            <a:endParaRPr lang="sv-SE" sz="2000" dirty="0">
              <a:solidFill>
                <a:schemeClr val="bg1"/>
              </a:solidFill>
              <a:effectLst/>
              <a:latin typeface="Calibri" panose="020F0502020204030204" pitchFamily="34" charset="0"/>
            </a:endParaRPr>
          </a:p>
          <a:p>
            <a:pPr marL="285750" indent="-285750">
              <a:buFont typeface="Arial" panose="020B0604020202020204" pitchFamily="34" charset="0"/>
              <a:buChar char="•"/>
            </a:pPr>
            <a:r>
              <a:rPr lang="sv-SE" sz="2000" dirty="0">
                <a:solidFill>
                  <a:schemeClr val="bg1"/>
                </a:solidFill>
                <a:latin typeface="Calibri" panose="020F0502020204030204" pitchFamily="34" charset="0"/>
              </a:rPr>
              <a:t>Ni kommer att vara med och bestämma hur arbetet ska läggas upp, både som individer och tillsammans som grupp.</a:t>
            </a:r>
            <a:endParaRPr lang="sv-SE" sz="2000" dirty="0">
              <a:solidFill>
                <a:schemeClr val="bg1"/>
              </a:solidFill>
              <a:latin typeface="Calibri "/>
            </a:endParaRPr>
          </a:p>
          <a:p>
            <a:endParaRPr lang="sv-SE" b="1" dirty="0">
              <a:solidFill>
                <a:schemeClr val="bg1"/>
              </a:solidFill>
              <a:latin typeface="Calibri "/>
            </a:endParaRPr>
          </a:p>
          <a:p>
            <a:endParaRPr lang="sv-SE" b="1" dirty="0">
              <a:solidFill>
                <a:schemeClr val="bg1"/>
              </a:solidFill>
              <a:latin typeface="Calibri "/>
            </a:endParaRPr>
          </a:p>
          <a:p>
            <a:endParaRPr lang="sv-SE" dirty="0">
              <a:solidFill>
                <a:schemeClr val="bg1"/>
              </a:solidFill>
              <a:latin typeface="Calibri "/>
            </a:endParaRPr>
          </a:p>
          <a:p>
            <a:pPr marL="285750" indent="-285750">
              <a:buFont typeface="Arial" panose="020B0604020202020204" pitchFamily="34" charset="0"/>
              <a:buChar char="•"/>
            </a:pPr>
            <a:endParaRPr lang="sv-SE" dirty="0">
              <a:solidFill>
                <a:schemeClr val="bg1"/>
              </a:solidFill>
              <a:latin typeface="Calibri "/>
            </a:endParaRPr>
          </a:p>
          <a:p>
            <a:pPr marL="285750" indent="-285750">
              <a:buFont typeface="Arial" panose="020B0604020202020204" pitchFamily="34" charset="0"/>
              <a:buChar char="•"/>
            </a:pPr>
            <a:endParaRPr lang="sv-SE" dirty="0">
              <a:solidFill>
                <a:schemeClr val="bg1"/>
              </a:solidFill>
              <a:effectLst/>
              <a:latin typeface="Calibri "/>
            </a:endParaRPr>
          </a:p>
        </p:txBody>
      </p:sp>
    </p:spTree>
    <p:extLst>
      <p:ext uri="{BB962C8B-B14F-4D97-AF65-F5344CB8AC3E}">
        <p14:creationId xmlns:p14="http://schemas.microsoft.com/office/powerpoint/2010/main" val="15696206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62D02E68-69DC-4B04-951C-D49DFE465A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8442" y="4699426"/>
            <a:ext cx="1834084" cy="1780533"/>
          </a:xfrm>
          <a:prstGeom prst="rect">
            <a:avLst/>
          </a:prstGeom>
        </p:spPr>
      </p:pic>
      <p:sp>
        <p:nvSpPr>
          <p:cNvPr id="7" name="Rubrik 3">
            <a:extLst>
              <a:ext uri="{FF2B5EF4-FFF2-40B4-BE49-F238E27FC236}">
                <a16:creationId xmlns:a16="http://schemas.microsoft.com/office/drawing/2014/main" id="{E80BD27D-F4E6-45FE-8211-56D75CB465C0}"/>
              </a:ext>
            </a:extLst>
          </p:cNvPr>
          <p:cNvSpPr txBox="1">
            <a:spLocks/>
          </p:cNvSpPr>
          <p:nvPr/>
        </p:nvSpPr>
        <p:spPr>
          <a:xfrm>
            <a:off x="3086538" y="898657"/>
            <a:ext cx="8155259" cy="998598"/>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4000" b="1" dirty="0">
                <a:latin typeface="+mn-lt"/>
              </a:rPr>
              <a:t>Metod: Jag – Vi – Världen</a:t>
            </a:r>
          </a:p>
          <a:p>
            <a:endParaRPr lang="sv-SE" sz="4000" b="1" dirty="0"/>
          </a:p>
        </p:txBody>
      </p:sp>
      <p:sp>
        <p:nvSpPr>
          <p:cNvPr id="10" name="textruta 9">
            <a:extLst>
              <a:ext uri="{FF2B5EF4-FFF2-40B4-BE49-F238E27FC236}">
                <a16:creationId xmlns:a16="http://schemas.microsoft.com/office/drawing/2014/main" id="{D4806AA6-4924-4AF7-BCAC-1CA9D2255890}"/>
              </a:ext>
            </a:extLst>
          </p:cNvPr>
          <p:cNvSpPr txBox="1"/>
          <p:nvPr/>
        </p:nvSpPr>
        <p:spPr>
          <a:xfrm>
            <a:off x="6096000" y="2689361"/>
            <a:ext cx="6572876" cy="707886"/>
          </a:xfrm>
          <a:prstGeom prst="rect">
            <a:avLst/>
          </a:prstGeom>
          <a:noFill/>
        </p:spPr>
        <p:txBody>
          <a:bodyPr wrap="square">
            <a:spAutoFit/>
          </a:bodyPr>
          <a:lstStyle/>
          <a:p>
            <a:pPr algn="l" rtl="0" fontAlgn="base"/>
            <a:endParaRPr lang="sv-SE" sz="2000" b="0" i="0">
              <a:solidFill>
                <a:srgbClr val="000000"/>
              </a:solidFill>
              <a:effectLst/>
              <a:latin typeface="Calibri" panose="020F0502020204030204" pitchFamily="34" charset="0"/>
            </a:endParaRPr>
          </a:p>
          <a:p>
            <a:pPr algn="l" rtl="0" fontAlgn="base"/>
            <a:endParaRPr lang="en-US" sz="2000" b="0" i="0">
              <a:solidFill>
                <a:srgbClr val="000000"/>
              </a:solidFill>
              <a:effectLst/>
              <a:latin typeface="Arial" panose="020B0604020202020204" pitchFamily="34" charset="0"/>
            </a:endParaRPr>
          </a:p>
        </p:txBody>
      </p:sp>
      <p:pic>
        <p:nvPicPr>
          <p:cNvPr id="28" name="Bild 27">
            <a:extLst>
              <a:ext uri="{FF2B5EF4-FFF2-40B4-BE49-F238E27FC236}">
                <a16:creationId xmlns:a16="http://schemas.microsoft.com/office/drawing/2014/main" id="{E9B05482-3A28-4CBF-9EBE-D5FB54D681C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58010" y="4031655"/>
            <a:ext cx="7901404" cy="1927688"/>
          </a:xfrm>
          <a:prstGeom prst="rect">
            <a:avLst/>
          </a:prstGeom>
        </p:spPr>
      </p:pic>
    </p:spTree>
    <p:extLst>
      <p:ext uri="{BB962C8B-B14F-4D97-AF65-F5344CB8AC3E}">
        <p14:creationId xmlns:p14="http://schemas.microsoft.com/office/powerpoint/2010/main" val="24482679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ruta 9">
            <a:extLst>
              <a:ext uri="{FF2B5EF4-FFF2-40B4-BE49-F238E27FC236}">
                <a16:creationId xmlns:a16="http://schemas.microsoft.com/office/drawing/2014/main" id="{D4806AA6-4924-4AF7-BCAC-1CA9D2255890}"/>
              </a:ext>
            </a:extLst>
          </p:cNvPr>
          <p:cNvSpPr txBox="1"/>
          <p:nvPr/>
        </p:nvSpPr>
        <p:spPr>
          <a:xfrm>
            <a:off x="3086538" y="1851790"/>
            <a:ext cx="6572876" cy="707886"/>
          </a:xfrm>
          <a:prstGeom prst="rect">
            <a:avLst/>
          </a:prstGeom>
          <a:noFill/>
        </p:spPr>
        <p:txBody>
          <a:bodyPr wrap="square">
            <a:spAutoFit/>
          </a:bodyPr>
          <a:lstStyle/>
          <a:p>
            <a:pPr algn="l" rtl="0" fontAlgn="base"/>
            <a:endParaRPr lang="sv-SE" sz="2000" b="0" i="0">
              <a:solidFill>
                <a:srgbClr val="000000"/>
              </a:solidFill>
              <a:effectLst/>
              <a:latin typeface="Calibri" panose="020F0502020204030204" pitchFamily="34" charset="0"/>
            </a:endParaRPr>
          </a:p>
          <a:p>
            <a:pPr algn="l" rtl="0" fontAlgn="base"/>
            <a:endParaRPr lang="en-US" sz="2000" b="0" i="0">
              <a:solidFill>
                <a:srgbClr val="000000"/>
              </a:solidFill>
              <a:effectLst/>
              <a:latin typeface="Arial" panose="020B0604020202020204" pitchFamily="34" charset="0"/>
            </a:endParaRPr>
          </a:p>
        </p:txBody>
      </p:sp>
      <p:pic>
        <p:nvPicPr>
          <p:cNvPr id="5" name="Bildobjekt 4" descr="En bild som visar text, Teckensnitt, cirkel, skärmbild&#10;&#10;Automatiskt genererad beskrivning">
            <a:extLst>
              <a:ext uri="{FF2B5EF4-FFF2-40B4-BE49-F238E27FC236}">
                <a16:creationId xmlns:a16="http://schemas.microsoft.com/office/drawing/2014/main" id="{386A0FF6-F1EE-AE27-F96F-4C26F98F7B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9488" y="283806"/>
            <a:ext cx="6290388" cy="6290388"/>
          </a:xfrm>
          <a:prstGeom prst="rect">
            <a:avLst/>
          </a:prstGeom>
        </p:spPr>
      </p:pic>
    </p:spTree>
    <p:extLst>
      <p:ext uri="{BB962C8B-B14F-4D97-AF65-F5344CB8AC3E}">
        <p14:creationId xmlns:p14="http://schemas.microsoft.com/office/powerpoint/2010/main" val="42813630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1514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204823">
            <a:off x="7608541" y="-4216068"/>
            <a:ext cx="5788766" cy="5788766"/>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0" flipH="1">
            <a:off x="-3429000" y="-2033710"/>
            <a:ext cx="6858000" cy="6858000"/>
          </a:xfrm>
          <a:prstGeom prst="rect">
            <a:avLst/>
          </a:prstGeom>
        </p:spPr>
      </p:pic>
      <p:grpSp>
        <p:nvGrpSpPr>
          <p:cNvPr id="4" name="Group 4"/>
          <p:cNvGrpSpPr/>
          <p:nvPr/>
        </p:nvGrpSpPr>
        <p:grpSpPr>
          <a:xfrm>
            <a:off x="190753" y="151168"/>
            <a:ext cx="7408370" cy="2211158"/>
            <a:chOff x="-2" y="-1165680"/>
            <a:chExt cx="14816739" cy="4422317"/>
          </a:xfrm>
        </p:grpSpPr>
        <p:sp>
          <p:nvSpPr>
            <p:cNvPr id="5" name="TextBox 5"/>
            <p:cNvSpPr txBox="1"/>
            <p:nvPr/>
          </p:nvSpPr>
          <p:spPr>
            <a:xfrm>
              <a:off x="-2" y="-1165680"/>
              <a:ext cx="14816737" cy="1846660"/>
            </a:xfrm>
            <a:prstGeom prst="rect">
              <a:avLst/>
            </a:prstGeom>
          </p:spPr>
          <p:txBody>
            <a:bodyPr lIns="0" tIns="0" rIns="0" bIns="0" rtlCol="0" anchor="t">
              <a:spAutoFit/>
            </a:bodyPr>
            <a:lstStyle/>
            <a:p>
              <a:pPr algn="ctr">
                <a:lnSpc>
                  <a:spcPts val="7200"/>
                </a:lnSpc>
                <a:spcBef>
                  <a:spcPct val="0"/>
                </a:spcBef>
              </a:pPr>
              <a:endParaRPr lang="en-US" sz="6000">
                <a:solidFill>
                  <a:srgbClr val="EAF3E9"/>
                </a:solidFill>
                <a:latin typeface="Open Sans Light Bold"/>
              </a:endParaRPr>
            </a:p>
          </p:txBody>
        </p:sp>
        <p:sp>
          <p:nvSpPr>
            <p:cNvPr id="6" name="TextBox 6"/>
            <p:cNvSpPr txBox="1"/>
            <p:nvPr/>
          </p:nvSpPr>
          <p:spPr>
            <a:xfrm>
              <a:off x="0" y="2636723"/>
              <a:ext cx="14816737" cy="619914"/>
            </a:xfrm>
            <a:prstGeom prst="rect">
              <a:avLst/>
            </a:prstGeom>
          </p:spPr>
          <p:txBody>
            <a:bodyPr lIns="0" tIns="0" rIns="0" bIns="0" rtlCol="0" anchor="t">
              <a:spAutoFit/>
            </a:bodyPr>
            <a:lstStyle/>
            <a:p>
              <a:pPr algn="ctr">
                <a:lnSpc>
                  <a:spcPts val="2800"/>
                </a:lnSpc>
              </a:pPr>
              <a:endParaRPr sz="1200"/>
            </a:p>
          </p:txBody>
        </p:sp>
      </p:grpSp>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603093">
            <a:off x="-2894383" y="4833380"/>
            <a:ext cx="5788766" cy="5788766"/>
          </a:xfrm>
          <a:prstGeom prst="rect">
            <a:avLst/>
          </a:prstGeom>
        </p:spPr>
      </p:pic>
      <p:sp>
        <p:nvSpPr>
          <p:cNvPr id="9" name="TextBox 9"/>
          <p:cNvSpPr txBox="1"/>
          <p:nvPr/>
        </p:nvSpPr>
        <p:spPr>
          <a:xfrm>
            <a:off x="2146453" y="612833"/>
            <a:ext cx="8814402" cy="1653145"/>
          </a:xfrm>
          <a:prstGeom prst="rect">
            <a:avLst/>
          </a:prstGeom>
        </p:spPr>
        <p:txBody>
          <a:bodyPr lIns="0" tIns="0" rIns="0" bIns="0" rtlCol="0" anchor="t">
            <a:spAutoFit/>
          </a:bodyPr>
          <a:lstStyle/>
          <a:p>
            <a:pPr marL="0" marR="0">
              <a:lnSpc>
                <a:spcPct val="150000"/>
              </a:lnSpc>
              <a:spcBef>
                <a:spcPts val="0"/>
              </a:spcBef>
              <a:spcAft>
                <a:spcPts val="0"/>
              </a:spcAft>
            </a:pPr>
            <a:r>
              <a:rPr lang="sv-SE" sz="1800">
                <a:solidFill>
                  <a:schemeClr val="accent6">
                    <a:lumMod val="20000"/>
                    <a:lumOff val="80000"/>
                  </a:schemeClr>
                </a:solidFill>
                <a:effectLst/>
                <a:latin typeface="Calibri" panose="020F0502020204030204" pitchFamily="34" charset="0"/>
              </a:rPr>
              <a:t> </a:t>
            </a:r>
            <a:br>
              <a:rPr lang="en-US" sz="2133" b="1">
                <a:solidFill>
                  <a:schemeClr val="accent6">
                    <a:lumMod val="20000"/>
                    <a:lumOff val="80000"/>
                  </a:schemeClr>
                </a:solidFill>
                <a:latin typeface="Open Sans Light Bold"/>
              </a:rPr>
            </a:br>
            <a:endParaRPr lang="en-US" sz="2133" b="1">
              <a:solidFill>
                <a:schemeClr val="accent6">
                  <a:lumMod val="20000"/>
                  <a:lumOff val="80000"/>
                </a:schemeClr>
              </a:solidFill>
              <a:latin typeface="Open Sans Light Bold"/>
            </a:endParaRPr>
          </a:p>
          <a:p>
            <a:pPr marL="431822" lvl="1" indent="-215911">
              <a:lnSpc>
                <a:spcPts val="3540"/>
              </a:lnSpc>
              <a:buFont typeface="Arial"/>
              <a:buChar char="•"/>
            </a:pPr>
            <a:endParaRPr lang="en-US" sz="2133" b="1">
              <a:solidFill>
                <a:schemeClr val="accent6">
                  <a:lumMod val="20000"/>
                  <a:lumOff val="80000"/>
                </a:schemeClr>
              </a:solidFill>
              <a:latin typeface="Open Sans Light Bold"/>
            </a:endParaRPr>
          </a:p>
          <a:p>
            <a:pPr>
              <a:lnSpc>
                <a:spcPts val="2800"/>
              </a:lnSpc>
            </a:pPr>
            <a:endParaRPr lang="en-US" sz="800">
              <a:solidFill>
                <a:schemeClr val="accent6">
                  <a:lumMod val="20000"/>
                  <a:lumOff val="80000"/>
                </a:schemeClr>
              </a:solidFill>
              <a:latin typeface="Arimo Bold"/>
            </a:endParaRPr>
          </a:p>
        </p:txBody>
      </p:sp>
      <p:sp>
        <p:nvSpPr>
          <p:cNvPr id="11" name="textruta 10">
            <a:extLst>
              <a:ext uri="{FF2B5EF4-FFF2-40B4-BE49-F238E27FC236}">
                <a16:creationId xmlns:a16="http://schemas.microsoft.com/office/drawing/2014/main" id="{8A66E482-7048-14F8-ADF1-9652410AD44A}"/>
              </a:ext>
            </a:extLst>
          </p:cNvPr>
          <p:cNvSpPr txBox="1"/>
          <p:nvPr/>
        </p:nvSpPr>
        <p:spPr>
          <a:xfrm>
            <a:off x="1682158" y="1074498"/>
            <a:ext cx="9429750" cy="4154984"/>
          </a:xfrm>
          <a:prstGeom prst="rect">
            <a:avLst/>
          </a:prstGeom>
          <a:noFill/>
        </p:spPr>
        <p:txBody>
          <a:bodyPr wrap="square">
            <a:spAutoFit/>
          </a:bodyPr>
          <a:lstStyle/>
          <a:p>
            <a:r>
              <a:rPr lang="sv-SE" sz="3600" b="1" i="0" u="none" strike="noStrike">
                <a:solidFill>
                  <a:schemeClr val="bg1"/>
                </a:solidFill>
                <a:effectLst/>
              </a:rPr>
              <a:t>Hur ska vi göra? </a:t>
            </a:r>
          </a:p>
          <a:p>
            <a:endParaRPr lang="sv-SE">
              <a:solidFill>
                <a:schemeClr val="bg1"/>
              </a:solidFill>
              <a:effectLst/>
            </a:endParaRPr>
          </a:p>
          <a:p>
            <a:endParaRPr lang="sv-SE" sz="2400" b="1">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a:p>
            <a:r>
              <a:rPr lang="sv-SE" sz="2400" b="1">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Övningar och workshops i tre delar:</a:t>
            </a:r>
          </a:p>
          <a:p>
            <a:r>
              <a:rPr lang="sv-SE" sz="2400" b="1">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 </a:t>
            </a:r>
          </a:p>
          <a:p>
            <a:pPr marL="457200" indent="-457200">
              <a:buAutoNum type="arabicPeriod"/>
            </a:pPr>
            <a:r>
              <a:rPr lang="sv-SE" sz="2400" b="1">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Berättande</a:t>
            </a:r>
          </a:p>
          <a:p>
            <a:endParaRPr lang="sv-SE" sz="2400" b="1">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a:p>
            <a:r>
              <a:rPr lang="sv-SE" sz="2400" b="1">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2. Globala målen</a:t>
            </a:r>
          </a:p>
          <a:p>
            <a:endParaRPr lang="sv-SE" sz="2400" b="1">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a:p>
            <a:r>
              <a:rPr lang="sv-SE" sz="2400" b="1">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3. Förändringsarbete</a:t>
            </a:r>
          </a:p>
          <a:p>
            <a:endParaRPr lang="sv-SE">
              <a:solidFill>
                <a:schemeClr val="bg1"/>
              </a:solidFill>
              <a:effectLst/>
            </a:endParaRPr>
          </a:p>
        </p:txBody>
      </p:sp>
      <p:pic>
        <p:nvPicPr>
          <p:cNvPr id="18" name="Bildobjekt 17" descr="En bild som visar diagram&#10;&#10;Automatiskt genererad beskrivning">
            <a:extLst>
              <a:ext uri="{FF2B5EF4-FFF2-40B4-BE49-F238E27FC236}">
                <a16:creationId xmlns:a16="http://schemas.microsoft.com/office/drawing/2014/main" id="{DFEBEF0F-9E6E-72D8-67B5-9A24511549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07247" y="-151168"/>
            <a:ext cx="7260361" cy="7260361"/>
          </a:xfrm>
          <a:prstGeom prst="rect">
            <a:avLst/>
          </a:prstGeom>
        </p:spPr>
      </p:pic>
    </p:spTree>
    <p:extLst>
      <p:ext uri="{BB962C8B-B14F-4D97-AF65-F5344CB8AC3E}">
        <p14:creationId xmlns:p14="http://schemas.microsoft.com/office/powerpoint/2010/main" val="41630213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1514D"/>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flipH="1">
            <a:off x="-3429000" y="-2033710"/>
            <a:ext cx="6858000" cy="6858000"/>
          </a:xfrm>
          <a:prstGeom prst="rect">
            <a:avLst/>
          </a:prstGeom>
        </p:spPr>
      </p:pic>
      <p:grpSp>
        <p:nvGrpSpPr>
          <p:cNvPr id="4" name="Group 4"/>
          <p:cNvGrpSpPr/>
          <p:nvPr/>
        </p:nvGrpSpPr>
        <p:grpSpPr>
          <a:xfrm>
            <a:off x="190753" y="151168"/>
            <a:ext cx="7408370" cy="2211158"/>
            <a:chOff x="-2" y="-1165680"/>
            <a:chExt cx="14816739" cy="4422317"/>
          </a:xfrm>
        </p:grpSpPr>
        <p:sp>
          <p:nvSpPr>
            <p:cNvPr id="5" name="TextBox 5"/>
            <p:cNvSpPr txBox="1"/>
            <p:nvPr/>
          </p:nvSpPr>
          <p:spPr>
            <a:xfrm>
              <a:off x="-2" y="-1165680"/>
              <a:ext cx="14816737" cy="1846660"/>
            </a:xfrm>
            <a:prstGeom prst="rect">
              <a:avLst/>
            </a:prstGeom>
          </p:spPr>
          <p:txBody>
            <a:bodyPr lIns="0" tIns="0" rIns="0" bIns="0" rtlCol="0" anchor="t">
              <a:spAutoFit/>
            </a:bodyPr>
            <a:lstStyle/>
            <a:p>
              <a:pPr algn="ctr">
                <a:lnSpc>
                  <a:spcPts val="7200"/>
                </a:lnSpc>
                <a:spcBef>
                  <a:spcPct val="0"/>
                </a:spcBef>
              </a:pPr>
              <a:endParaRPr lang="en-US" sz="6000">
                <a:solidFill>
                  <a:srgbClr val="EAF3E9"/>
                </a:solidFill>
                <a:latin typeface="Open Sans Light Bold"/>
              </a:endParaRPr>
            </a:p>
          </p:txBody>
        </p:sp>
        <p:sp>
          <p:nvSpPr>
            <p:cNvPr id="6" name="TextBox 6"/>
            <p:cNvSpPr txBox="1"/>
            <p:nvPr/>
          </p:nvSpPr>
          <p:spPr>
            <a:xfrm>
              <a:off x="0" y="2636723"/>
              <a:ext cx="14816737" cy="619914"/>
            </a:xfrm>
            <a:prstGeom prst="rect">
              <a:avLst/>
            </a:prstGeom>
          </p:spPr>
          <p:txBody>
            <a:bodyPr lIns="0" tIns="0" rIns="0" bIns="0" rtlCol="0" anchor="t">
              <a:spAutoFit/>
            </a:bodyPr>
            <a:lstStyle/>
            <a:p>
              <a:pPr algn="ctr">
                <a:lnSpc>
                  <a:spcPts val="2800"/>
                </a:lnSpc>
              </a:pPr>
              <a:endParaRPr sz="1200"/>
            </a:p>
          </p:txBody>
        </p:sp>
      </p:grpSp>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8572246" y="1817431"/>
            <a:ext cx="6858000" cy="6858000"/>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603093">
            <a:off x="-2894383" y="4833380"/>
            <a:ext cx="5788766" cy="5788766"/>
          </a:xfrm>
          <a:prstGeom prst="rect">
            <a:avLst/>
          </a:prstGeom>
        </p:spPr>
      </p:pic>
      <p:sp>
        <p:nvSpPr>
          <p:cNvPr id="9" name="TextBox 9"/>
          <p:cNvSpPr txBox="1"/>
          <p:nvPr/>
        </p:nvSpPr>
        <p:spPr>
          <a:xfrm>
            <a:off x="1688799" y="1267924"/>
            <a:ext cx="8814402" cy="553998"/>
          </a:xfrm>
          <a:prstGeom prst="rect">
            <a:avLst/>
          </a:prstGeom>
        </p:spPr>
        <p:txBody>
          <a:bodyPr lIns="0" tIns="0" rIns="0" bIns="0" rtlCol="0" anchor="t">
            <a:spAutoFit/>
          </a:bodyPr>
          <a:lstStyle/>
          <a:p>
            <a:r>
              <a:rPr lang="sv-SE" sz="3600" b="1" i="0" u="none" strike="noStrike" dirty="0">
                <a:solidFill>
                  <a:schemeClr val="bg1"/>
                </a:solidFill>
                <a:effectLst/>
              </a:rPr>
              <a:t>1. JAG - Berättande</a:t>
            </a:r>
          </a:p>
        </p:txBody>
      </p:sp>
      <p:sp>
        <p:nvSpPr>
          <p:cNvPr id="11" name="textruta 10">
            <a:extLst>
              <a:ext uri="{FF2B5EF4-FFF2-40B4-BE49-F238E27FC236}">
                <a16:creationId xmlns:a16="http://schemas.microsoft.com/office/drawing/2014/main" id="{8A66E482-7048-14F8-ADF1-9652410AD44A}"/>
              </a:ext>
            </a:extLst>
          </p:cNvPr>
          <p:cNvSpPr txBox="1"/>
          <p:nvPr/>
        </p:nvSpPr>
        <p:spPr>
          <a:xfrm>
            <a:off x="1589297" y="1998394"/>
            <a:ext cx="9429750" cy="3693319"/>
          </a:xfrm>
          <a:prstGeom prst="rect">
            <a:avLst/>
          </a:prstGeom>
          <a:noFill/>
        </p:spPr>
        <p:txBody>
          <a:bodyPr wrap="square">
            <a:spAutoFit/>
          </a:bodyPr>
          <a:lstStyle/>
          <a:p>
            <a:endParaRPr lang="sv-SE" sz="2400" dirty="0">
              <a:solidFill>
                <a:schemeClr val="bg1"/>
              </a:solidFill>
              <a:effectLst/>
            </a:endParaRPr>
          </a:p>
          <a:p>
            <a:pPr marL="285750" indent="-285750">
              <a:buFont typeface="Arial" panose="020B0604020202020204" pitchFamily="34" charset="0"/>
              <a:buChar char="•"/>
            </a:pPr>
            <a:r>
              <a:rPr lang="sv-SE" sz="2400" dirty="0">
                <a:solidFill>
                  <a:schemeClr val="bg1"/>
                </a:solidFill>
              </a:rPr>
              <a:t>Jobba med olika övningar för att hitta er egen berättelse</a:t>
            </a:r>
          </a:p>
          <a:p>
            <a:endParaRPr lang="sv-SE" sz="2400" dirty="0">
              <a:solidFill>
                <a:schemeClr val="bg1"/>
              </a:solidFill>
            </a:endParaRPr>
          </a:p>
          <a:p>
            <a:pPr marL="285750" indent="-285750">
              <a:buFont typeface="Arial" panose="020B0604020202020204" pitchFamily="34" charset="0"/>
              <a:buChar char="•"/>
            </a:pPr>
            <a:r>
              <a:rPr lang="sv-SE" sz="2400" dirty="0">
                <a:solidFill>
                  <a:schemeClr val="bg1"/>
                </a:solidFill>
              </a:rPr>
              <a:t>Testa på olika sätt att dela berättelser med varandra</a:t>
            </a:r>
          </a:p>
          <a:p>
            <a:endParaRPr lang="sv-SE" sz="2400" dirty="0">
              <a:solidFill>
                <a:schemeClr val="bg1"/>
              </a:solidFill>
            </a:endParaRPr>
          </a:p>
          <a:p>
            <a:pPr marL="285750" indent="-285750">
              <a:buFont typeface="Arial" panose="020B0604020202020204" pitchFamily="34" charset="0"/>
              <a:buChar char="•"/>
            </a:pPr>
            <a:r>
              <a:rPr lang="sv-SE" sz="2400" dirty="0">
                <a:solidFill>
                  <a:schemeClr val="bg1"/>
                </a:solidFill>
              </a:rPr>
              <a:t>Lyssna till andras berättelser</a:t>
            </a:r>
          </a:p>
          <a:p>
            <a:endParaRPr lang="sv-SE" sz="2400" dirty="0">
              <a:solidFill>
                <a:schemeClr val="bg1"/>
              </a:solidFill>
            </a:endParaRPr>
          </a:p>
          <a:p>
            <a:pPr marL="285750" indent="-285750">
              <a:buFont typeface="Arial" panose="020B0604020202020204" pitchFamily="34" charset="0"/>
              <a:buChar char="•"/>
            </a:pPr>
            <a:r>
              <a:rPr lang="sv-SE" sz="2400" dirty="0">
                <a:solidFill>
                  <a:schemeClr val="bg1"/>
                </a:solidFill>
                <a:effectLst/>
              </a:rPr>
              <a:t>Hjälpa varandra att upptäcka sig själva och hitta ett engagemang att bygga vidare på</a:t>
            </a:r>
          </a:p>
          <a:p>
            <a:pPr marL="285750" indent="-285750">
              <a:buFont typeface="Arial" panose="020B0604020202020204" pitchFamily="34" charset="0"/>
              <a:buChar char="•"/>
            </a:pPr>
            <a:endParaRPr lang="sv-SE" dirty="0">
              <a:solidFill>
                <a:schemeClr val="bg1"/>
              </a:solidFill>
              <a:effectLst/>
            </a:endParaRPr>
          </a:p>
        </p:txBody>
      </p:sp>
      <p:sp>
        <p:nvSpPr>
          <p:cNvPr id="13" name="Ellips 12">
            <a:extLst>
              <a:ext uri="{FF2B5EF4-FFF2-40B4-BE49-F238E27FC236}">
                <a16:creationId xmlns:a16="http://schemas.microsoft.com/office/drawing/2014/main" id="{E4B747D0-D10D-F564-17BF-1C206D157D40}"/>
              </a:ext>
            </a:extLst>
          </p:cNvPr>
          <p:cNvSpPr/>
          <p:nvPr/>
        </p:nvSpPr>
        <p:spPr>
          <a:xfrm>
            <a:off x="9135304" y="23875"/>
            <a:ext cx="2341020" cy="2298651"/>
          </a:xfrm>
          <a:prstGeom prst="ellipse">
            <a:avLst/>
          </a:prstGeom>
          <a:solidFill>
            <a:srgbClr val="11514D"/>
          </a:solidFill>
          <a:ln>
            <a:solidFill>
              <a:srgbClr val="1151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Bildobjekt 13" descr="En bild som visar Grafik, hjärta, grafisk design, clipart&#10;&#10;Automatiskt genererad beskrivning">
            <a:extLst>
              <a:ext uri="{FF2B5EF4-FFF2-40B4-BE49-F238E27FC236}">
                <a16:creationId xmlns:a16="http://schemas.microsoft.com/office/drawing/2014/main" id="{026DB058-4CD3-1C8C-F595-0599668248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30381" y="-14524"/>
            <a:ext cx="2840919" cy="2840919"/>
          </a:xfrm>
          <a:prstGeom prst="rect">
            <a:avLst/>
          </a:prstGeom>
        </p:spPr>
      </p:pic>
    </p:spTree>
    <p:extLst>
      <p:ext uri="{BB962C8B-B14F-4D97-AF65-F5344CB8AC3E}">
        <p14:creationId xmlns:p14="http://schemas.microsoft.com/office/powerpoint/2010/main" val="14776016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1514D"/>
        </a:solidFill>
        <a:effectLst/>
      </p:bgPr>
    </p:bg>
    <p:spTree>
      <p:nvGrpSpPr>
        <p:cNvPr id="1" name=""/>
        <p:cNvGrpSpPr/>
        <p:nvPr/>
      </p:nvGrpSpPr>
      <p:grpSpPr>
        <a:xfrm>
          <a:off x="0" y="0"/>
          <a:ext cx="0" cy="0"/>
          <a:chOff x="0" y="0"/>
          <a:chExt cx="0" cy="0"/>
        </a:xfrm>
      </p:grpSpPr>
      <p:pic>
        <p:nvPicPr>
          <p:cNvPr id="8" name="Bildobjekt 7" descr="En bild som visar text, golv, person, inomhus&#10;&#10;Automatiskt genererad beskrivning">
            <a:extLst>
              <a:ext uri="{FF2B5EF4-FFF2-40B4-BE49-F238E27FC236}">
                <a16:creationId xmlns:a16="http://schemas.microsoft.com/office/drawing/2014/main" id="{A70222E1-61A0-92E5-4B0E-53F57EDFBB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0055" y="3230467"/>
            <a:ext cx="4811945" cy="3608959"/>
          </a:xfrm>
          <a:prstGeom prst="rect">
            <a:avLst/>
          </a:prstGeom>
        </p:spPr>
      </p:pic>
      <p:pic>
        <p:nvPicPr>
          <p:cNvPr id="3074" name="Picture 2">
            <a:extLst>
              <a:ext uri="{FF2B5EF4-FFF2-40B4-BE49-F238E27FC236}">
                <a16:creationId xmlns:a16="http://schemas.microsoft.com/office/drawing/2014/main" id="{9AF42BD5-221B-FF8C-2160-399E971BF8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 y="3340197"/>
            <a:ext cx="7889348" cy="3657789"/>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4"/>
          <p:cNvGrpSpPr/>
          <p:nvPr/>
        </p:nvGrpSpPr>
        <p:grpSpPr>
          <a:xfrm>
            <a:off x="190753" y="151168"/>
            <a:ext cx="7408370" cy="2211158"/>
            <a:chOff x="-2" y="-1165680"/>
            <a:chExt cx="14816739" cy="4422317"/>
          </a:xfrm>
        </p:grpSpPr>
        <p:sp>
          <p:nvSpPr>
            <p:cNvPr id="5" name="TextBox 5"/>
            <p:cNvSpPr txBox="1"/>
            <p:nvPr/>
          </p:nvSpPr>
          <p:spPr>
            <a:xfrm>
              <a:off x="-2" y="-1165680"/>
              <a:ext cx="14816737" cy="1846660"/>
            </a:xfrm>
            <a:prstGeom prst="rect">
              <a:avLst/>
            </a:prstGeom>
          </p:spPr>
          <p:txBody>
            <a:bodyPr lIns="0" tIns="0" rIns="0" bIns="0" rtlCol="0" anchor="t">
              <a:spAutoFit/>
            </a:bodyPr>
            <a:lstStyle/>
            <a:p>
              <a:pPr algn="ctr">
                <a:lnSpc>
                  <a:spcPts val="7200"/>
                </a:lnSpc>
                <a:spcBef>
                  <a:spcPct val="0"/>
                </a:spcBef>
              </a:pPr>
              <a:endParaRPr lang="en-US" sz="6000">
                <a:solidFill>
                  <a:srgbClr val="EAF3E9"/>
                </a:solidFill>
                <a:latin typeface="Open Sans Light Bold"/>
              </a:endParaRPr>
            </a:p>
          </p:txBody>
        </p:sp>
        <p:sp>
          <p:nvSpPr>
            <p:cNvPr id="6" name="TextBox 6"/>
            <p:cNvSpPr txBox="1"/>
            <p:nvPr/>
          </p:nvSpPr>
          <p:spPr>
            <a:xfrm>
              <a:off x="0" y="2636723"/>
              <a:ext cx="14816737" cy="619914"/>
            </a:xfrm>
            <a:prstGeom prst="rect">
              <a:avLst/>
            </a:prstGeom>
          </p:spPr>
          <p:txBody>
            <a:bodyPr lIns="0" tIns="0" rIns="0" bIns="0" rtlCol="0" anchor="t">
              <a:spAutoFit/>
            </a:bodyPr>
            <a:lstStyle/>
            <a:p>
              <a:pPr algn="ctr">
                <a:lnSpc>
                  <a:spcPts val="2800"/>
                </a:lnSpc>
              </a:pPr>
              <a:endParaRPr sz="1200"/>
            </a:p>
          </p:txBody>
        </p:sp>
      </p:grpSp>
      <p:pic>
        <p:nvPicPr>
          <p:cNvPr id="3080" name="Picture 8">
            <a:extLst>
              <a:ext uri="{FF2B5EF4-FFF2-40B4-BE49-F238E27FC236}">
                <a16:creationId xmlns:a16="http://schemas.microsoft.com/office/drawing/2014/main" id="{052930C8-E34D-786B-D7FD-2300499DFF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8574"/>
            <a:ext cx="3416300" cy="3587920"/>
          </a:xfrm>
          <a:prstGeom prst="rect">
            <a:avLst/>
          </a:prstGeom>
          <a:noFill/>
          <a:extLst>
            <a:ext uri="{909E8E84-426E-40DD-AFC4-6F175D3DCCD1}">
              <a14:hiddenFill xmlns:a14="http://schemas.microsoft.com/office/drawing/2010/main">
                <a:solidFill>
                  <a:srgbClr val="FFFFFF"/>
                </a:solidFill>
              </a14:hiddenFill>
            </a:ext>
          </a:extLst>
        </p:spPr>
      </p:pic>
      <p:pic>
        <p:nvPicPr>
          <p:cNvPr id="3" name="Bildobjekt 2" descr="En bild som visar text, dagstidning, olika, flera&#10;&#10;Automatiskt genererad beskrivning">
            <a:extLst>
              <a:ext uri="{FF2B5EF4-FFF2-40B4-BE49-F238E27FC236}">
                <a16:creationId xmlns:a16="http://schemas.microsoft.com/office/drawing/2014/main" id="{FF7131B9-5C7F-8237-57CB-682E86B538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61503" y="18574"/>
            <a:ext cx="4282524" cy="3211893"/>
          </a:xfrm>
          <a:prstGeom prst="rect">
            <a:avLst/>
          </a:prstGeom>
        </p:spPr>
      </p:pic>
      <p:pic>
        <p:nvPicPr>
          <p:cNvPr id="7170" name="id-6AB9ACA5-F242-41D4-8A8E-57930F453D50" descr="Image.jpeg">
            <a:extLst>
              <a:ext uri="{FF2B5EF4-FFF2-40B4-BE49-F238E27FC236}">
                <a16:creationId xmlns:a16="http://schemas.microsoft.com/office/drawing/2014/main" id="{A7DB73A5-6BF1-D6F6-0DDC-EE9FA3593DE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0910" b="33536"/>
          <a:stretch/>
        </p:blipFill>
        <p:spPr bwMode="auto">
          <a:xfrm>
            <a:off x="3143250" y="-1326614"/>
            <a:ext cx="5905500" cy="5822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137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1514D"/>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flipH="1">
            <a:off x="-3429000" y="-2033710"/>
            <a:ext cx="6858000" cy="6858000"/>
          </a:xfrm>
          <a:prstGeom prst="rect">
            <a:avLst/>
          </a:prstGeom>
        </p:spPr>
      </p:pic>
      <p:grpSp>
        <p:nvGrpSpPr>
          <p:cNvPr id="4" name="Group 4"/>
          <p:cNvGrpSpPr/>
          <p:nvPr/>
        </p:nvGrpSpPr>
        <p:grpSpPr>
          <a:xfrm>
            <a:off x="190753" y="151168"/>
            <a:ext cx="7408370" cy="2211158"/>
            <a:chOff x="-2" y="-1165680"/>
            <a:chExt cx="14816739" cy="4422317"/>
          </a:xfrm>
        </p:grpSpPr>
        <p:sp>
          <p:nvSpPr>
            <p:cNvPr id="5" name="TextBox 5"/>
            <p:cNvSpPr txBox="1"/>
            <p:nvPr/>
          </p:nvSpPr>
          <p:spPr>
            <a:xfrm>
              <a:off x="-2" y="-1165680"/>
              <a:ext cx="14816737" cy="1846660"/>
            </a:xfrm>
            <a:prstGeom prst="rect">
              <a:avLst/>
            </a:prstGeom>
          </p:spPr>
          <p:txBody>
            <a:bodyPr lIns="0" tIns="0" rIns="0" bIns="0" rtlCol="0" anchor="t">
              <a:spAutoFit/>
            </a:bodyPr>
            <a:lstStyle/>
            <a:p>
              <a:pPr algn="ctr">
                <a:lnSpc>
                  <a:spcPts val="7200"/>
                </a:lnSpc>
                <a:spcBef>
                  <a:spcPct val="0"/>
                </a:spcBef>
              </a:pPr>
              <a:endParaRPr lang="en-US" sz="6000">
                <a:solidFill>
                  <a:srgbClr val="EAF3E9"/>
                </a:solidFill>
                <a:latin typeface="Open Sans Light Bold"/>
              </a:endParaRPr>
            </a:p>
          </p:txBody>
        </p:sp>
        <p:sp>
          <p:nvSpPr>
            <p:cNvPr id="6" name="TextBox 6"/>
            <p:cNvSpPr txBox="1"/>
            <p:nvPr/>
          </p:nvSpPr>
          <p:spPr>
            <a:xfrm>
              <a:off x="0" y="2636723"/>
              <a:ext cx="14816737" cy="619914"/>
            </a:xfrm>
            <a:prstGeom prst="rect">
              <a:avLst/>
            </a:prstGeom>
          </p:spPr>
          <p:txBody>
            <a:bodyPr lIns="0" tIns="0" rIns="0" bIns="0" rtlCol="0" anchor="t">
              <a:spAutoFit/>
            </a:bodyPr>
            <a:lstStyle/>
            <a:p>
              <a:pPr algn="ctr">
                <a:lnSpc>
                  <a:spcPts val="2800"/>
                </a:lnSpc>
              </a:pPr>
              <a:endParaRPr sz="1200"/>
            </a:p>
          </p:txBody>
        </p:sp>
      </p:grpSp>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8572246" y="1817431"/>
            <a:ext cx="6858000" cy="6858000"/>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603093">
            <a:off x="-2894383" y="4833380"/>
            <a:ext cx="5788766" cy="5788766"/>
          </a:xfrm>
          <a:prstGeom prst="rect">
            <a:avLst/>
          </a:prstGeom>
        </p:spPr>
      </p:pic>
      <p:sp>
        <p:nvSpPr>
          <p:cNvPr id="9" name="TextBox 9"/>
          <p:cNvSpPr txBox="1"/>
          <p:nvPr/>
        </p:nvSpPr>
        <p:spPr>
          <a:xfrm>
            <a:off x="2146453" y="612833"/>
            <a:ext cx="8814402" cy="1653145"/>
          </a:xfrm>
          <a:prstGeom prst="rect">
            <a:avLst/>
          </a:prstGeom>
        </p:spPr>
        <p:txBody>
          <a:bodyPr lIns="0" tIns="0" rIns="0" bIns="0" rtlCol="0" anchor="t">
            <a:spAutoFit/>
          </a:bodyPr>
          <a:lstStyle/>
          <a:p>
            <a:pPr marL="0" marR="0">
              <a:lnSpc>
                <a:spcPct val="150000"/>
              </a:lnSpc>
              <a:spcBef>
                <a:spcPts val="0"/>
              </a:spcBef>
              <a:spcAft>
                <a:spcPts val="0"/>
              </a:spcAft>
            </a:pPr>
            <a:r>
              <a:rPr lang="sv-SE" sz="1800">
                <a:solidFill>
                  <a:schemeClr val="accent6">
                    <a:lumMod val="20000"/>
                    <a:lumOff val="80000"/>
                  </a:schemeClr>
                </a:solidFill>
                <a:effectLst/>
                <a:latin typeface="Calibri" panose="020F0502020204030204" pitchFamily="34" charset="0"/>
              </a:rPr>
              <a:t> </a:t>
            </a:r>
            <a:br>
              <a:rPr lang="en-US" sz="2133" b="1">
                <a:solidFill>
                  <a:schemeClr val="accent6">
                    <a:lumMod val="20000"/>
                    <a:lumOff val="80000"/>
                  </a:schemeClr>
                </a:solidFill>
                <a:latin typeface="Open Sans Light Bold"/>
              </a:rPr>
            </a:br>
            <a:endParaRPr lang="en-US" sz="2133" b="1">
              <a:solidFill>
                <a:schemeClr val="accent6">
                  <a:lumMod val="20000"/>
                  <a:lumOff val="80000"/>
                </a:schemeClr>
              </a:solidFill>
              <a:latin typeface="Open Sans Light Bold"/>
            </a:endParaRPr>
          </a:p>
          <a:p>
            <a:pPr marL="431822" lvl="1" indent="-215911">
              <a:lnSpc>
                <a:spcPts val="3540"/>
              </a:lnSpc>
              <a:buFont typeface="Arial"/>
              <a:buChar char="•"/>
            </a:pPr>
            <a:endParaRPr lang="en-US" sz="2133" b="1">
              <a:solidFill>
                <a:schemeClr val="accent6">
                  <a:lumMod val="20000"/>
                  <a:lumOff val="80000"/>
                </a:schemeClr>
              </a:solidFill>
              <a:latin typeface="Open Sans Light Bold"/>
            </a:endParaRPr>
          </a:p>
          <a:p>
            <a:pPr>
              <a:lnSpc>
                <a:spcPts val="2800"/>
              </a:lnSpc>
            </a:pPr>
            <a:endParaRPr lang="en-US" sz="800">
              <a:solidFill>
                <a:schemeClr val="accent6">
                  <a:lumMod val="20000"/>
                  <a:lumOff val="80000"/>
                </a:schemeClr>
              </a:solidFill>
              <a:latin typeface="Arimo Bold"/>
            </a:endParaRPr>
          </a:p>
        </p:txBody>
      </p:sp>
      <p:sp>
        <p:nvSpPr>
          <p:cNvPr id="11" name="textruta 10">
            <a:extLst>
              <a:ext uri="{FF2B5EF4-FFF2-40B4-BE49-F238E27FC236}">
                <a16:creationId xmlns:a16="http://schemas.microsoft.com/office/drawing/2014/main" id="{8A66E482-7048-14F8-ADF1-9652410AD44A}"/>
              </a:ext>
            </a:extLst>
          </p:cNvPr>
          <p:cNvSpPr txBox="1"/>
          <p:nvPr/>
        </p:nvSpPr>
        <p:spPr>
          <a:xfrm>
            <a:off x="1789128" y="1696990"/>
            <a:ext cx="9429750" cy="4247317"/>
          </a:xfrm>
          <a:prstGeom prst="rect">
            <a:avLst/>
          </a:prstGeom>
          <a:noFill/>
        </p:spPr>
        <p:txBody>
          <a:bodyPr wrap="square">
            <a:spAutoFit/>
          </a:bodyPr>
          <a:lstStyle/>
          <a:p>
            <a:endParaRPr lang="sv-SE" dirty="0">
              <a:solidFill>
                <a:schemeClr val="bg1"/>
              </a:solidFill>
              <a:effectLst/>
            </a:endParaRPr>
          </a:p>
          <a:p>
            <a:pPr marL="285750" indent="-285750">
              <a:buFont typeface="Arial" panose="020B0604020202020204" pitchFamily="34" charset="0"/>
              <a:buChar char="•"/>
            </a:pPr>
            <a:r>
              <a:rPr lang="sv-SE" sz="2400" dirty="0">
                <a:solidFill>
                  <a:schemeClr val="bg1"/>
                </a:solidFill>
                <a:effectLst/>
              </a:rPr>
              <a:t>Lära er mer om Globala målen och Agenda 2030</a:t>
            </a:r>
          </a:p>
          <a:p>
            <a:endParaRPr lang="sv-SE" sz="2400" dirty="0">
              <a:solidFill>
                <a:schemeClr val="bg1"/>
              </a:solidFill>
              <a:effectLst/>
            </a:endParaRPr>
          </a:p>
          <a:p>
            <a:pPr marL="285750" indent="-285750">
              <a:buFont typeface="Arial" panose="020B0604020202020204" pitchFamily="34" charset="0"/>
              <a:buChar char="•"/>
            </a:pPr>
            <a:r>
              <a:rPr lang="sv-SE" sz="2400" dirty="0">
                <a:solidFill>
                  <a:schemeClr val="bg1"/>
                </a:solidFill>
                <a:effectLst/>
              </a:rPr>
              <a:t>Koppla ihop </a:t>
            </a:r>
            <a:r>
              <a:rPr lang="sv-SE" sz="2400" dirty="0">
                <a:solidFill>
                  <a:schemeClr val="bg1"/>
                </a:solidFill>
              </a:rPr>
              <a:t>e</a:t>
            </a:r>
            <a:r>
              <a:rPr lang="sv-SE" sz="2400" dirty="0">
                <a:solidFill>
                  <a:schemeClr val="bg1"/>
                </a:solidFill>
                <a:effectLst/>
              </a:rPr>
              <a:t>ra egna berättelser med Globala målen </a:t>
            </a:r>
          </a:p>
          <a:p>
            <a:endParaRPr lang="sv-SE" sz="2400" dirty="0">
              <a:solidFill>
                <a:schemeClr val="bg1"/>
              </a:solidFill>
              <a:effectLst/>
            </a:endParaRPr>
          </a:p>
          <a:p>
            <a:pPr marL="285750" indent="-285750">
              <a:buFont typeface="Arial" panose="020B0604020202020204" pitchFamily="34" charset="0"/>
              <a:buChar char="•"/>
            </a:pPr>
            <a:r>
              <a:rPr lang="sv-SE" sz="2400" dirty="0">
                <a:solidFill>
                  <a:schemeClr val="bg1"/>
                </a:solidFill>
              </a:rPr>
              <a:t>Hitta det eller de Globala mål som engagerar dig</a:t>
            </a:r>
          </a:p>
          <a:p>
            <a:pPr marL="285750" indent="-285750">
              <a:buFont typeface="Arial" panose="020B0604020202020204" pitchFamily="34" charset="0"/>
              <a:buChar char="•"/>
            </a:pPr>
            <a:endParaRPr lang="sv-SE" sz="2400" dirty="0">
              <a:solidFill>
                <a:schemeClr val="bg1"/>
              </a:solidFill>
              <a:effectLst/>
            </a:endParaRPr>
          </a:p>
          <a:p>
            <a:pPr marL="285750" indent="-285750">
              <a:buFont typeface="Arial" panose="020B0604020202020204" pitchFamily="34" charset="0"/>
              <a:buChar char="•"/>
            </a:pPr>
            <a:r>
              <a:rPr lang="sv-SE" sz="2400" dirty="0">
                <a:solidFill>
                  <a:schemeClr val="bg1"/>
                </a:solidFill>
              </a:rPr>
              <a:t>Dela erfarenheter och tankar med varandra </a:t>
            </a:r>
          </a:p>
          <a:p>
            <a:pPr marL="285750" indent="-285750">
              <a:buFont typeface="Arial" panose="020B0604020202020204" pitchFamily="34" charset="0"/>
              <a:buChar char="•"/>
            </a:pPr>
            <a:endParaRPr lang="sv-SE" sz="2400" dirty="0">
              <a:solidFill>
                <a:schemeClr val="bg1"/>
              </a:solidFill>
            </a:endParaRPr>
          </a:p>
          <a:p>
            <a:pPr marL="285750" indent="-285750">
              <a:buFont typeface="Arial" panose="020B0604020202020204" pitchFamily="34" charset="0"/>
              <a:buChar char="•"/>
            </a:pPr>
            <a:r>
              <a:rPr lang="sv-SE" sz="2400" dirty="0">
                <a:solidFill>
                  <a:schemeClr val="bg1"/>
                </a:solidFill>
              </a:rPr>
              <a:t>Diskutera olika sätt att arbeta med Globala målen </a:t>
            </a:r>
          </a:p>
          <a:p>
            <a:pPr marL="285750" indent="-285750">
              <a:buFont typeface="Arial" panose="020B0604020202020204" pitchFamily="34" charset="0"/>
              <a:buChar char="•"/>
            </a:pPr>
            <a:endParaRPr lang="sv-SE" dirty="0">
              <a:solidFill>
                <a:schemeClr val="bg1"/>
              </a:solidFill>
            </a:endParaRPr>
          </a:p>
          <a:p>
            <a:endParaRPr lang="sv-SE" dirty="0">
              <a:solidFill>
                <a:schemeClr val="bg1"/>
              </a:solidFill>
              <a:effectLst/>
            </a:endParaRPr>
          </a:p>
        </p:txBody>
      </p:sp>
      <p:sp>
        <p:nvSpPr>
          <p:cNvPr id="12" name="textruta 11">
            <a:extLst>
              <a:ext uri="{FF2B5EF4-FFF2-40B4-BE49-F238E27FC236}">
                <a16:creationId xmlns:a16="http://schemas.microsoft.com/office/drawing/2014/main" id="{4E7C5769-46A7-DECB-A3C3-CBB24F88459C}"/>
              </a:ext>
            </a:extLst>
          </p:cNvPr>
          <p:cNvSpPr txBox="1"/>
          <p:nvPr/>
        </p:nvSpPr>
        <p:spPr>
          <a:xfrm>
            <a:off x="1922570" y="950096"/>
            <a:ext cx="9429750" cy="646331"/>
          </a:xfrm>
          <a:prstGeom prst="rect">
            <a:avLst/>
          </a:prstGeom>
          <a:noFill/>
        </p:spPr>
        <p:txBody>
          <a:bodyPr wrap="square">
            <a:spAutoFit/>
          </a:bodyPr>
          <a:lstStyle/>
          <a:p>
            <a:r>
              <a:rPr lang="sv-SE" sz="3600" b="1" dirty="0">
                <a:solidFill>
                  <a:schemeClr val="bg1"/>
                </a:solidFill>
              </a:rPr>
              <a:t>2</a:t>
            </a:r>
            <a:r>
              <a:rPr lang="sv-SE" sz="3600" b="1" i="0" u="none" strike="noStrike" dirty="0">
                <a:solidFill>
                  <a:schemeClr val="bg1"/>
                </a:solidFill>
                <a:effectLst/>
              </a:rPr>
              <a:t>. VI - Globala målen </a:t>
            </a:r>
          </a:p>
        </p:txBody>
      </p:sp>
      <p:pic>
        <p:nvPicPr>
          <p:cNvPr id="10" name="Bildobjekt 9" descr="En bild som visar logotyp&#10;&#10;Automatiskt genererad beskrivning">
            <a:extLst>
              <a:ext uri="{FF2B5EF4-FFF2-40B4-BE49-F238E27FC236}">
                <a16:creationId xmlns:a16="http://schemas.microsoft.com/office/drawing/2014/main" id="{A43AF9FA-E42E-9349-E88B-A76E4397933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39196" y="137215"/>
            <a:ext cx="2713124" cy="2713124"/>
          </a:xfrm>
          <a:prstGeom prst="rect">
            <a:avLst/>
          </a:prstGeom>
        </p:spPr>
      </p:pic>
    </p:spTree>
    <p:extLst>
      <p:ext uri="{BB962C8B-B14F-4D97-AF65-F5344CB8AC3E}">
        <p14:creationId xmlns:p14="http://schemas.microsoft.com/office/powerpoint/2010/main" val="3622972037"/>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e6a8c0f-791c-462a-9c6a-7fa131d3dcd4">
      <Terms xmlns="http://schemas.microsoft.com/office/infopath/2007/PartnerControls"/>
    </lcf76f155ced4ddcb4097134ff3c332f>
    <TaxCatchAll xmlns="9e334923-e5be-4d5f-bab8-e48679b4eb70"/>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4DCD39E3B76FC46B43E8CD052675057" ma:contentTypeVersion="18" ma:contentTypeDescription="Create a new document." ma:contentTypeScope="" ma:versionID="cba99726c82c662e9e20643452aa1d60">
  <xsd:schema xmlns:xsd="http://www.w3.org/2001/XMLSchema" xmlns:xs="http://www.w3.org/2001/XMLSchema" xmlns:p="http://schemas.microsoft.com/office/2006/metadata/properties" xmlns:ns2="9e6a8c0f-791c-462a-9c6a-7fa131d3dcd4" xmlns:ns3="9e334923-e5be-4d5f-bab8-e48679b4eb70" targetNamespace="http://schemas.microsoft.com/office/2006/metadata/properties" ma:root="true" ma:fieldsID="d31c1e994693506df3a17c5293d9906a" ns2:_="" ns3:_="">
    <xsd:import namespace="9e6a8c0f-791c-462a-9c6a-7fa131d3dcd4"/>
    <xsd:import namespace="9e334923-e5be-4d5f-bab8-e48679b4eb7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DateTaken" minOccurs="0"/>
                <xsd:element ref="ns2:MediaLengthInSeconds" minOccurs="0"/>
                <xsd:element ref="ns3:SharedWithUsers" minOccurs="0"/>
                <xsd:element ref="ns3:SharedWithDetail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e6a8c0f-791c-462a-9c6a-7fa131d3dcd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62ae540-1ead-4358-9754-4779a6983fec" ma:termSetId="09814cd3-568e-fe90-9814-8d621ff8fb84" ma:anchorId="fba54fb3-c3e1-fe81-a776-ca4b69148c4d" ma:open="true" ma:isKeyword="false">
      <xsd:complexType>
        <xsd:sequence>
          <xsd:element ref="pc:Terms" minOccurs="0" maxOccurs="1"/>
        </xsd:sequence>
      </xsd:complex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e334923-e5be-4d5f-bab8-e48679b4eb70"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856bb080-2c5d-4128-9fc7-4f0b19f4993e}" ma:internalName="TaxCatchAll" ma:showField="CatchAllData" ma:web="9e334923-e5be-4d5f-bab8-e48679b4eb70">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0E09B15-53B8-4A68-8F7B-32FEEFAF3EBE}">
  <ds:schemaRefs>
    <ds:schemaRef ds:uri="http://schemas.microsoft.com/sharepoint/v3/contenttype/forms"/>
  </ds:schemaRefs>
</ds:datastoreItem>
</file>

<file path=customXml/itemProps2.xml><?xml version="1.0" encoding="utf-8"?>
<ds:datastoreItem xmlns:ds="http://schemas.openxmlformats.org/officeDocument/2006/customXml" ds:itemID="{896B74DF-0598-4864-BC0A-B555C4696D16}">
  <ds:schemaRefs>
    <ds:schemaRef ds:uri="http://schemas.openxmlformats.org/package/2006/metadata/core-properties"/>
    <ds:schemaRef ds:uri="http://purl.org/dc/terms/"/>
    <ds:schemaRef ds:uri="9e6a8c0f-791c-462a-9c6a-7fa131d3dcd4"/>
    <ds:schemaRef ds:uri="http://schemas.microsoft.com/office/2006/documentManagement/types"/>
    <ds:schemaRef ds:uri="http://www.w3.org/XML/1998/namespace"/>
    <ds:schemaRef ds:uri="http://purl.org/dc/dcmitype/"/>
    <ds:schemaRef ds:uri="http://schemas.microsoft.com/office/infopath/2007/PartnerControls"/>
    <ds:schemaRef ds:uri="9e334923-e5be-4d5f-bab8-e48679b4eb70"/>
    <ds:schemaRef ds:uri="http://schemas.microsoft.com/office/2006/metadata/properties"/>
    <ds:schemaRef ds:uri="http://purl.org/dc/elements/1.1/"/>
  </ds:schemaRefs>
</ds:datastoreItem>
</file>

<file path=customXml/itemProps3.xml><?xml version="1.0" encoding="utf-8"?>
<ds:datastoreItem xmlns:ds="http://schemas.openxmlformats.org/officeDocument/2006/customXml" ds:itemID="{BC647E3E-23F8-4444-A002-2F5094E3089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e6a8c0f-791c-462a-9c6a-7fa131d3dcd4"/>
    <ds:schemaRef ds:uri="9e334923-e5be-4d5f-bab8-e48679b4eb7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TM03090430[[fn=Olikfärgad]]</Template>
  <TotalTime>1382</TotalTime>
  <Words>1646</Words>
  <Application>Microsoft Office PowerPoint</Application>
  <PresentationFormat>Bredbild</PresentationFormat>
  <Paragraphs>226</Paragraphs>
  <Slides>20</Slides>
  <Notes>20</Notes>
  <HiddenSlides>1</HiddenSlides>
  <MMClips>0</MMClips>
  <ScaleCrop>false</ScaleCrop>
  <HeadingPairs>
    <vt:vector size="6" baseType="variant">
      <vt:variant>
        <vt:lpstr>Använt teckensnitt</vt:lpstr>
      </vt:variant>
      <vt:variant>
        <vt:i4>11</vt:i4>
      </vt:variant>
      <vt:variant>
        <vt:lpstr>Tema</vt:lpstr>
      </vt:variant>
      <vt:variant>
        <vt:i4>2</vt:i4>
      </vt:variant>
      <vt:variant>
        <vt:lpstr>Bildrubriker</vt:lpstr>
      </vt:variant>
      <vt:variant>
        <vt:i4>20</vt:i4>
      </vt:variant>
    </vt:vector>
  </HeadingPairs>
  <TitlesOfParts>
    <vt:vector size="33" baseType="lpstr">
      <vt:lpstr>Arial</vt:lpstr>
      <vt:lpstr>Arimo Bold</vt:lpstr>
      <vt:lpstr>Calibri</vt:lpstr>
      <vt:lpstr>Calibri </vt:lpstr>
      <vt:lpstr>Calibri Light</vt:lpstr>
      <vt:lpstr>freight-neo-pro</vt:lpstr>
      <vt:lpstr>Open Sans Light</vt:lpstr>
      <vt:lpstr>Open Sans Light Bold</vt:lpstr>
      <vt:lpstr>Symbol</vt:lpstr>
      <vt:lpstr>Söhne</vt:lpstr>
      <vt:lpstr>YAD7Q9NigKI 0</vt:lpstr>
      <vt:lpstr>Office-tema</vt:lpstr>
      <vt:lpstr>Office Theme</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Sveriges folkhögskolor</dc:title>
  <dc:creator>Matilda Hedlund</dc:creator>
  <cp:lastModifiedBy>Elin Bonnier</cp:lastModifiedBy>
  <cp:revision>4</cp:revision>
  <cp:lastPrinted>2018-10-15T14:09:45Z</cp:lastPrinted>
  <dcterms:created xsi:type="dcterms:W3CDTF">2016-09-29T12:18:02Z</dcterms:created>
  <dcterms:modified xsi:type="dcterms:W3CDTF">2024-04-04T12:27:07Z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0x010100C4DCD39E3B76FC46B43E8CD052675057</vt:lpwstr>
  </property>
  <property fmtid="{D5CDD505-2E9C-101B-9397-08002B2CF9AE}" pid="3" name="MediaServiceImageTags">
    <vt:lpwstr/>
  </property>
</Properties>
</file>