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24" r:id="rId3"/>
    <p:sldId id="438" r:id="rId4"/>
    <p:sldId id="326" r:id="rId5"/>
    <p:sldId id="440" r:id="rId6"/>
    <p:sldId id="257" r:id="rId7"/>
    <p:sldId id="435" r:id="rId8"/>
    <p:sldId id="258" r:id="rId9"/>
    <p:sldId id="2799" r:id="rId10"/>
    <p:sldId id="2738" r:id="rId11"/>
    <p:sldId id="2795" r:id="rId12"/>
    <p:sldId id="2797" r:id="rId13"/>
    <p:sldId id="2798" r:id="rId14"/>
    <p:sldId id="280" r:id="rId15"/>
  </p:sldIdLst>
  <p:sldSz cx="9144000" cy="6858000" type="screen4x3"/>
  <p:notesSz cx="6799263" cy="9929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11" autoAdjust="0"/>
    <p:restoredTop sz="88226" autoAdjust="0"/>
  </p:normalViewPr>
  <p:slideViewPr>
    <p:cSldViewPr>
      <p:cViewPr varScale="1">
        <p:scale>
          <a:sx n="59" d="100"/>
          <a:sy n="59" d="100"/>
        </p:scale>
        <p:origin x="1688" y="48"/>
      </p:cViewPr>
      <p:guideLst>
        <p:guide orient="horz" pos="2160"/>
        <p:guide pos="2880"/>
      </p:guideLst>
    </p:cSldViewPr>
  </p:slideViewPr>
  <p:notesTextViewPr>
    <p:cViewPr>
      <p:scale>
        <a:sx n="66" d="100"/>
        <a:sy n="66" d="100"/>
      </p:scale>
      <p:origin x="0" y="0"/>
    </p:cViewPr>
  </p:notesTextViewPr>
  <p:sorterViewPr>
    <p:cViewPr>
      <p:scale>
        <a:sx n="120" d="100"/>
        <a:sy n="120" d="100"/>
      </p:scale>
      <p:origin x="0" y="-261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18F877-5122-4C0B-9C72-1C270237455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sv-SE"/>
        </a:p>
      </dgm:t>
    </dgm:pt>
    <dgm:pt modelId="{7ACD4854-BC98-40EB-A3F0-32E2752E7CA4}">
      <dgm:prSet phldrT="[Text]"/>
      <dgm:spPr/>
      <dgm:t>
        <a:bodyPr/>
        <a:lstStyle/>
        <a:p>
          <a:r>
            <a:rPr lang="sv-SE" dirty="0"/>
            <a:t>En systematisk litteraturöversikt om miljöanpassningar för autistiska elever </a:t>
          </a:r>
        </a:p>
        <a:p>
          <a:r>
            <a:rPr lang="sv-SE" dirty="0"/>
            <a:t>– kvantitativ design</a:t>
          </a:r>
        </a:p>
      </dgm:t>
    </dgm:pt>
    <dgm:pt modelId="{D13D4676-48FF-47A5-939F-A88F4E7CD5C9}" type="parTrans" cxnId="{89AC31E1-B814-4229-BCF5-F762564BE1FC}">
      <dgm:prSet/>
      <dgm:spPr/>
      <dgm:t>
        <a:bodyPr/>
        <a:lstStyle/>
        <a:p>
          <a:endParaRPr lang="sv-SE"/>
        </a:p>
      </dgm:t>
    </dgm:pt>
    <dgm:pt modelId="{B3A1CD47-E2A4-4CE2-87C7-A0C1C5442D87}" type="sibTrans" cxnId="{89AC31E1-B814-4229-BCF5-F762564BE1FC}">
      <dgm:prSet/>
      <dgm:spPr/>
      <dgm:t>
        <a:bodyPr/>
        <a:lstStyle/>
        <a:p>
          <a:endParaRPr lang="sv-SE"/>
        </a:p>
      </dgm:t>
    </dgm:pt>
    <dgm:pt modelId="{D9965BD3-E7E5-47E9-BF69-0E8F0580679A}">
      <dgm:prSet phldrT="[Text]"/>
      <dgm:spPr/>
      <dgm:t>
        <a:bodyPr/>
        <a:lstStyle/>
        <a:p>
          <a:r>
            <a:rPr lang="sv-SE" dirty="0"/>
            <a:t>En interventionsstudie för lärares lärande - inkluderingskompetens</a:t>
          </a:r>
        </a:p>
        <a:p>
          <a:r>
            <a:rPr lang="sv-SE" dirty="0"/>
            <a:t> – mixed </a:t>
          </a:r>
          <a:r>
            <a:rPr lang="sv-SE" dirty="0" err="1"/>
            <a:t>methods</a:t>
          </a:r>
          <a:r>
            <a:rPr lang="sv-SE" dirty="0"/>
            <a:t> design </a:t>
          </a:r>
        </a:p>
      </dgm:t>
    </dgm:pt>
    <dgm:pt modelId="{6AF8C49F-721D-41A8-817A-7B0264B8BE31}" type="parTrans" cxnId="{450A1A22-6A15-413B-95A7-943EA6D35DC3}">
      <dgm:prSet/>
      <dgm:spPr/>
      <dgm:t>
        <a:bodyPr/>
        <a:lstStyle/>
        <a:p>
          <a:endParaRPr lang="sv-SE"/>
        </a:p>
      </dgm:t>
    </dgm:pt>
    <dgm:pt modelId="{93E62C85-986D-4EEC-88DA-6002AD03F3D3}" type="sibTrans" cxnId="{450A1A22-6A15-413B-95A7-943EA6D35DC3}">
      <dgm:prSet/>
      <dgm:spPr/>
      <dgm:t>
        <a:bodyPr/>
        <a:lstStyle/>
        <a:p>
          <a:endParaRPr lang="sv-SE"/>
        </a:p>
      </dgm:t>
    </dgm:pt>
    <dgm:pt modelId="{89F7B66A-75E5-43C0-AD77-ACA345220826}">
      <dgm:prSet phldrT="[Text]"/>
      <dgm:spPr/>
      <dgm:t>
        <a:bodyPr/>
        <a:lstStyle/>
        <a:p>
          <a:r>
            <a:rPr lang="sv-SE" dirty="0"/>
            <a:t>En studie över social validitet av social färdighetsträning i skolan vid autismspektrumtillstånd/ADHD </a:t>
          </a:r>
        </a:p>
        <a:p>
          <a:r>
            <a:rPr lang="sv-SE" dirty="0"/>
            <a:t> – kvalitativ design</a:t>
          </a:r>
        </a:p>
      </dgm:t>
    </dgm:pt>
    <dgm:pt modelId="{54BA44B7-F257-490D-90AE-6D8336C59115}" type="parTrans" cxnId="{36616B5C-A38F-4EDA-9727-6319CD450658}">
      <dgm:prSet/>
      <dgm:spPr/>
      <dgm:t>
        <a:bodyPr/>
        <a:lstStyle/>
        <a:p>
          <a:endParaRPr lang="sv-SE"/>
        </a:p>
      </dgm:t>
    </dgm:pt>
    <dgm:pt modelId="{A2605833-8F56-453A-841B-B9530BC06DDD}" type="sibTrans" cxnId="{36616B5C-A38F-4EDA-9727-6319CD450658}">
      <dgm:prSet/>
      <dgm:spPr/>
      <dgm:t>
        <a:bodyPr/>
        <a:lstStyle/>
        <a:p>
          <a:endParaRPr lang="sv-SE"/>
        </a:p>
      </dgm:t>
    </dgm:pt>
    <dgm:pt modelId="{76530E59-D93F-4027-A290-B5F42C284757}">
      <dgm:prSet/>
      <dgm:spPr/>
      <dgm:t>
        <a:bodyPr/>
        <a:lstStyle/>
        <a:p>
          <a:r>
            <a:rPr lang="sv-SE" dirty="0"/>
            <a:t>En multi-perspektiv studie om inkluderande undervisning för elever med NPF</a:t>
          </a:r>
        </a:p>
        <a:p>
          <a:r>
            <a:rPr lang="sv-SE" dirty="0"/>
            <a:t>– kvantitativ design  (kompletterande data – kvalitativ design)</a:t>
          </a:r>
        </a:p>
      </dgm:t>
    </dgm:pt>
    <dgm:pt modelId="{4B3AB355-FC6A-4959-91BA-60805F8C139C}" type="parTrans" cxnId="{137EB128-AC8A-4793-9069-738922103A58}">
      <dgm:prSet/>
      <dgm:spPr/>
      <dgm:t>
        <a:bodyPr/>
        <a:lstStyle/>
        <a:p>
          <a:endParaRPr lang="sv-SE"/>
        </a:p>
      </dgm:t>
    </dgm:pt>
    <dgm:pt modelId="{BDAD9745-8394-476E-AF12-3C78DF53BB53}" type="sibTrans" cxnId="{137EB128-AC8A-4793-9069-738922103A58}">
      <dgm:prSet/>
      <dgm:spPr/>
      <dgm:t>
        <a:bodyPr/>
        <a:lstStyle/>
        <a:p>
          <a:endParaRPr lang="sv-SE"/>
        </a:p>
      </dgm:t>
    </dgm:pt>
    <dgm:pt modelId="{1A79C643-C825-4EC3-A961-75B3E212E2BB}">
      <dgm:prSet/>
      <dgm:spPr/>
      <dgm:t>
        <a:bodyPr/>
        <a:lstStyle/>
        <a:p>
          <a:r>
            <a:rPr lang="sv-SE" dirty="0"/>
            <a:t>Praktisk inkludering – inkluderande undervisning för elever med NPF i olika skolformer/miljöer</a:t>
          </a:r>
        </a:p>
        <a:p>
          <a:r>
            <a:rPr lang="sv-SE" dirty="0"/>
            <a:t> – kvalitativ design</a:t>
          </a:r>
        </a:p>
      </dgm:t>
    </dgm:pt>
    <dgm:pt modelId="{35DA7D2B-AEE2-46B9-9C42-1CE1DC5B6C51}" type="parTrans" cxnId="{86F0FE22-3350-44C1-8747-C76F25501BDA}">
      <dgm:prSet/>
      <dgm:spPr/>
      <dgm:t>
        <a:bodyPr/>
        <a:lstStyle/>
        <a:p>
          <a:endParaRPr lang="sv-SE"/>
        </a:p>
      </dgm:t>
    </dgm:pt>
    <dgm:pt modelId="{19533F9C-7B05-4545-9A25-1F5431265C7B}" type="sibTrans" cxnId="{86F0FE22-3350-44C1-8747-C76F25501BDA}">
      <dgm:prSet/>
      <dgm:spPr/>
      <dgm:t>
        <a:bodyPr/>
        <a:lstStyle/>
        <a:p>
          <a:endParaRPr lang="sv-SE"/>
        </a:p>
      </dgm:t>
    </dgm:pt>
    <dgm:pt modelId="{55C2AEC8-65AE-4EC6-B510-48745E8F2DA5}" type="pres">
      <dgm:prSet presAssocID="{1818F877-5122-4C0B-9C72-1C2702374558}" presName="outerComposite" presStyleCnt="0">
        <dgm:presLayoutVars>
          <dgm:chMax val="5"/>
          <dgm:dir/>
          <dgm:resizeHandles val="exact"/>
        </dgm:presLayoutVars>
      </dgm:prSet>
      <dgm:spPr/>
    </dgm:pt>
    <dgm:pt modelId="{82A5727A-8C91-4B2C-B079-49CA225BAAE7}" type="pres">
      <dgm:prSet presAssocID="{1818F877-5122-4C0B-9C72-1C2702374558}" presName="dummyMaxCanvas" presStyleCnt="0">
        <dgm:presLayoutVars/>
      </dgm:prSet>
      <dgm:spPr/>
    </dgm:pt>
    <dgm:pt modelId="{ABF8F98A-B236-4A2C-A531-A717ECD6D7AB}" type="pres">
      <dgm:prSet presAssocID="{1818F877-5122-4C0B-9C72-1C2702374558}" presName="FiveNodes_1" presStyleLbl="node1" presStyleIdx="0" presStyleCnt="5">
        <dgm:presLayoutVars>
          <dgm:bulletEnabled val="1"/>
        </dgm:presLayoutVars>
      </dgm:prSet>
      <dgm:spPr/>
    </dgm:pt>
    <dgm:pt modelId="{789A78F0-C601-41FE-AE9E-33AC89148A08}" type="pres">
      <dgm:prSet presAssocID="{1818F877-5122-4C0B-9C72-1C2702374558}" presName="FiveNodes_2" presStyleLbl="node1" presStyleIdx="1" presStyleCnt="5">
        <dgm:presLayoutVars>
          <dgm:bulletEnabled val="1"/>
        </dgm:presLayoutVars>
      </dgm:prSet>
      <dgm:spPr/>
    </dgm:pt>
    <dgm:pt modelId="{303020E9-9D49-4739-BE91-A1D7C48DB000}" type="pres">
      <dgm:prSet presAssocID="{1818F877-5122-4C0B-9C72-1C2702374558}" presName="FiveNodes_3" presStyleLbl="node1" presStyleIdx="2" presStyleCnt="5">
        <dgm:presLayoutVars>
          <dgm:bulletEnabled val="1"/>
        </dgm:presLayoutVars>
      </dgm:prSet>
      <dgm:spPr/>
    </dgm:pt>
    <dgm:pt modelId="{4C9CDE96-4F28-43FA-BD8F-DBE1CE1EBC66}" type="pres">
      <dgm:prSet presAssocID="{1818F877-5122-4C0B-9C72-1C2702374558}" presName="FiveNodes_4" presStyleLbl="node1" presStyleIdx="3" presStyleCnt="5">
        <dgm:presLayoutVars>
          <dgm:bulletEnabled val="1"/>
        </dgm:presLayoutVars>
      </dgm:prSet>
      <dgm:spPr/>
    </dgm:pt>
    <dgm:pt modelId="{B1F99498-35D8-43AE-868D-BF843697C275}" type="pres">
      <dgm:prSet presAssocID="{1818F877-5122-4C0B-9C72-1C2702374558}" presName="FiveNodes_5" presStyleLbl="node1" presStyleIdx="4" presStyleCnt="5">
        <dgm:presLayoutVars>
          <dgm:bulletEnabled val="1"/>
        </dgm:presLayoutVars>
      </dgm:prSet>
      <dgm:spPr/>
    </dgm:pt>
    <dgm:pt modelId="{A5BAE29E-3433-4B81-BA65-A74B7C615916}" type="pres">
      <dgm:prSet presAssocID="{1818F877-5122-4C0B-9C72-1C2702374558}" presName="FiveConn_1-2" presStyleLbl="fgAccFollowNode1" presStyleIdx="0" presStyleCnt="4">
        <dgm:presLayoutVars>
          <dgm:bulletEnabled val="1"/>
        </dgm:presLayoutVars>
      </dgm:prSet>
      <dgm:spPr/>
    </dgm:pt>
    <dgm:pt modelId="{2B6B94DF-FBBE-4932-97A1-F62DD2A018B7}" type="pres">
      <dgm:prSet presAssocID="{1818F877-5122-4C0B-9C72-1C2702374558}" presName="FiveConn_2-3" presStyleLbl="fgAccFollowNode1" presStyleIdx="1" presStyleCnt="4">
        <dgm:presLayoutVars>
          <dgm:bulletEnabled val="1"/>
        </dgm:presLayoutVars>
      </dgm:prSet>
      <dgm:spPr/>
    </dgm:pt>
    <dgm:pt modelId="{66A42918-3D0B-4CED-8026-D36285BED3AC}" type="pres">
      <dgm:prSet presAssocID="{1818F877-5122-4C0B-9C72-1C2702374558}" presName="FiveConn_3-4" presStyleLbl="fgAccFollowNode1" presStyleIdx="2" presStyleCnt="4">
        <dgm:presLayoutVars>
          <dgm:bulletEnabled val="1"/>
        </dgm:presLayoutVars>
      </dgm:prSet>
      <dgm:spPr/>
    </dgm:pt>
    <dgm:pt modelId="{D94406F1-50AD-4247-9CE2-F3D7F0121F55}" type="pres">
      <dgm:prSet presAssocID="{1818F877-5122-4C0B-9C72-1C2702374558}" presName="FiveConn_4-5" presStyleLbl="fgAccFollowNode1" presStyleIdx="3" presStyleCnt="4">
        <dgm:presLayoutVars>
          <dgm:bulletEnabled val="1"/>
        </dgm:presLayoutVars>
      </dgm:prSet>
      <dgm:spPr/>
    </dgm:pt>
    <dgm:pt modelId="{13C0F2B0-87BE-4022-8057-CF7415C084AA}" type="pres">
      <dgm:prSet presAssocID="{1818F877-5122-4C0B-9C72-1C2702374558}" presName="FiveNodes_1_text" presStyleLbl="node1" presStyleIdx="4" presStyleCnt="5">
        <dgm:presLayoutVars>
          <dgm:bulletEnabled val="1"/>
        </dgm:presLayoutVars>
      </dgm:prSet>
      <dgm:spPr/>
    </dgm:pt>
    <dgm:pt modelId="{5D9D5890-B5DE-4D92-A856-B87234961750}" type="pres">
      <dgm:prSet presAssocID="{1818F877-5122-4C0B-9C72-1C2702374558}" presName="FiveNodes_2_text" presStyleLbl="node1" presStyleIdx="4" presStyleCnt="5">
        <dgm:presLayoutVars>
          <dgm:bulletEnabled val="1"/>
        </dgm:presLayoutVars>
      </dgm:prSet>
      <dgm:spPr/>
    </dgm:pt>
    <dgm:pt modelId="{070770AB-855F-4E64-8A59-7D3FA6F61D16}" type="pres">
      <dgm:prSet presAssocID="{1818F877-5122-4C0B-9C72-1C2702374558}" presName="FiveNodes_3_text" presStyleLbl="node1" presStyleIdx="4" presStyleCnt="5">
        <dgm:presLayoutVars>
          <dgm:bulletEnabled val="1"/>
        </dgm:presLayoutVars>
      </dgm:prSet>
      <dgm:spPr/>
    </dgm:pt>
    <dgm:pt modelId="{C652FFB4-3CDE-48F4-8A95-48A0AE148DA7}" type="pres">
      <dgm:prSet presAssocID="{1818F877-5122-4C0B-9C72-1C2702374558}" presName="FiveNodes_4_text" presStyleLbl="node1" presStyleIdx="4" presStyleCnt="5">
        <dgm:presLayoutVars>
          <dgm:bulletEnabled val="1"/>
        </dgm:presLayoutVars>
      </dgm:prSet>
      <dgm:spPr/>
    </dgm:pt>
    <dgm:pt modelId="{7ADD6740-8962-45C5-AE93-0E877395C4A0}" type="pres">
      <dgm:prSet presAssocID="{1818F877-5122-4C0B-9C72-1C2702374558}" presName="FiveNodes_5_text" presStyleLbl="node1" presStyleIdx="4" presStyleCnt="5">
        <dgm:presLayoutVars>
          <dgm:bulletEnabled val="1"/>
        </dgm:presLayoutVars>
      </dgm:prSet>
      <dgm:spPr/>
    </dgm:pt>
  </dgm:ptLst>
  <dgm:cxnLst>
    <dgm:cxn modelId="{CA4D8B04-F43E-4A8C-AC12-19E9941C5E85}" type="presOf" srcId="{1A79C643-C825-4EC3-A961-75B3E212E2BB}" destId="{7ADD6740-8962-45C5-AE93-0E877395C4A0}" srcOrd="1" destOrd="0" presId="urn:microsoft.com/office/officeart/2005/8/layout/vProcess5"/>
    <dgm:cxn modelId="{E66DC806-B5DF-47AD-BD70-19D08DA27BD6}" type="presOf" srcId="{89F7B66A-75E5-43C0-AD77-ACA345220826}" destId="{303020E9-9D49-4739-BE91-A1D7C48DB000}" srcOrd="0" destOrd="0" presId="urn:microsoft.com/office/officeart/2005/8/layout/vProcess5"/>
    <dgm:cxn modelId="{1614EC07-AE52-43C6-BDF1-C2164AFAEE22}" type="presOf" srcId="{D9965BD3-E7E5-47E9-BF69-0E8F0580679A}" destId="{789A78F0-C601-41FE-AE9E-33AC89148A08}" srcOrd="0" destOrd="0" presId="urn:microsoft.com/office/officeart/2005/8/layout/vProcess5"/>
    <dgm:cxn modelId="{450A1A22-6A15-413B-95A7-943EA6D35DC3}" srcId="{1818F877-5122-4C0B-9C72-1C2702374558}" destId="{D9965BD3-E7E5-47E9-BF69-0E8F0580679A}" srcOrd="1" destOrd="0" parTransId="{6AF8C49F-721D-41A8-817A-7B0264B8BE31}" sibTransId="{93E62C85-986D-4EEC-88DA-6002AD03F3D3}"/>
    <dgm:cxn modelId="{86F0FE22-3350-44C1-8747-C76F25501BDA}" srcId="{1818F877-5122-4C0B-9C72-1C2702374558}" destId="{1A79C643-C825-4EC3-A961-75B3E212E2BB}" srcOrd="4" destOrd="0" parTransId="{35DA7D2B-AEE2-46B9-9C42-1CE1DC5B6C51}" sibTransId="{19533F9C-7B05-4545-9A25-1F5431265C7B}"/>
    <dgm:cxn modelId="{00514E26-7E7F-42FF-8D12-DE520C4C2DCC}" type="presOf" srcId="{76530E59-D93F-4027-A290-B5F42C284757}" destId="{C652FFB4-3CDE-48F4-8A95-48A0AE148DA7}" srcOrd="1" destOrd="0" presId="urn:microsoft.com/office/officeart/2005/8/layout/vProcess5"/>
    <dgm:cxn modelId="{137EB128-AC8A-4793-9069-738922103A58}" srcId="{1818F877-5122-4C0B-9C72-1C2702374558}" destId="{76530E59-D93F-4027-A290-B5F42C284757}" srcOrd="3" destOrd="0" parTransId="{4B3AB355-FC6A-4959-91BA-60805F8C139C}" sibTransId="{BDAD9745-8394-476E-AF12-3C78DF53BB53}"/>
    <dgm:cxn modelId="{36616B5C-A38F-4EDA-9727-6319CD450658}" srcId="{1818F877-5122-4C0B-9C72-1C2702374558}" destId="{89F7B66A-75E5-43C0-AD77-ACA345220826}" srcOrd="2" destOrd="0" parTransId="{54BA44B7-F257-490D-90AE-6D8336C59115}" sibTransId="{A2605833-8F56-453A-841B-B9530BC06DDD}"/>
    <dgm:cxn modelId="{06078F76-81E2-40E9-A065-9252D45C061A}" type="presOf" srcId="{1A79C643-C825-4EC3-A961-75B3E212E2BB}" destId="{B1F99498-35D8-43AE-868D-BF843697C275}" srcOrd="0" destOrd="0" presId="urn:microsoft.com/office/officeart/2005/8/layout/vProcess5"/>
    <dgm:cxn modelId="{B345B47B-6BCA-4D92-89BD-90DB5B19E433}" type="presOf" srcId="{BDAD9745-8394-476E-AF12-3C78DF53BB53}" destId="{D94406F1-50AD-4247-9CE2-F3D7F0121F55}" srcOrd="0" destOrd="0" presId="urn:microsoft.com/office/officeart/2005/8/layout/vProcess5"/>
    <dgm:cxn modelId="{4668308C-AC24-4D09-ABFE-AE320ADC011D}" type="presOf" srcId="{A2605833-8F56-453A-841B-B9530BC06DDD}" destId="{66A42918-3D0B-4CED-8026-D36285BED3AC}" srcOrd="0" destOrd="0" presId="urn:microsoft.com/office/officeart/2005/8/layout/vProcess5"/>
    <dgm:cxn modelId="{B4333D9B-3D6F-4613-B0AC-43B6B0EEFAD9}" type="presOf" srcId="{D9965BD3-E7E5-47E9-BF69-0E8F0580679A}" destId="{5D9D5890-B5DE-4D92-A856-B87234961750}" srcOrd="1" destOrd="0" presId="urn:microsoft.com/office/officeart/2005/8/layout/vProcess5"/>
    <dgm:cxn modelId="{893022A3-207B-4F66-8E86-DDB6C1F7C071}" type="presOf" srcId="{89F7B66A-75E5-43C0-AD77-ACA345220826}" destId="{070770AB-855F-4E64-8A59-7D3FA6F61D16}" srcOrd="1" destOrd="0" presId="urn:microsoft.com/office/officeart/2005/8/layout/vProcess5"/>
    <dgm:cxn modelId="{46264AAA-D3D3-41CF-9CB5-0A5A289C2243}" type="presOf" srcId="{1818F877-5122-4C0B-9C72-1C2702374558}" destId="{55C2AEC8-65AE-4EC6-B510-48745E8F2DA5}" srcOrd="0" destOrd="0" presId="urn:microsoft.com/office/officeart/2005/8/layout/vProcess5"/>
    <dgm:cxn modelId="{2FAA2EC2-E8E4-499E-8099-3929AFF99958}" type="presOf" srcId="{76530E59-D93F-4027-A290-B5F42C284757}" destId="{4C9CDE96-4F28-43FA-BD8F-DBE1CE1EBC66}" srcOrd="0" destOrd="0" presId="urn:microsoft.com/office/officeart/2005/8/layout/vProcess5"/>
    <dgm:cxn modelId="{A0B698D9-2D36-4466-BE0E-39DCD22F2B19}" type="presOf" srcId="{B3A1CD47-E2A4-4CE2-87C7-A0C1C5442D87}" destId="{A5BAE29E-3433-4B81-BA65-A74B7C615916}" srcOrd="0" destOrd="0" presId="urn:microsoft.com/office/officeart/2005/8/layout/vProcess5"/>
    <dgm:cxn modelId="{89AC31E1-B814-4229-BCF5-F762564BE1FC}" srcId="{1818F877-5122-4C0B-9C72-1C2702374558}" destId="{7ACD4854-BC98-40EB-A3F0-32E2752E7CA4}" srcOrd="0" destOrd="0" parTransId="{D13D4676-48FF-47A5-939F-A88F4E7CD5C9}" sibTransId="{B3A1CD47-E2A4-4CE2-87C7-A0C1C5442D87}"/>
    <dgm:cxn modelId="{7193FFEA-5920-451E-A334-8A4CE93188E5}" type="presOf" srcId="{93E62C85-986D-4EEC-88DA-6002AD03F3D3}" destId="{2B6B94DF-FBBE-4932-97A1-F62DD2A018B7}" srcOrd="0" destOrd="0" presId="urn:microsoft.com/office/officeart/2005/8/layout/vProcess5"/>
    <dgm:cxn modelId="{6D6AA7F7-8544-418C-90A4-878E67BDCB04}" type="presOf" srcId="{7ACD4854-BC98-40EB-A3F0-32E2752E7CA4}" destId="{ABF8F98A-B236-4A2C-A531-A717ECD6D7AB}" srcOrd="0" destOrd="0" presId="urn:microsoft.com/office/officeart/2005/8/layout/vProcess5"/>
    <dgm:cxn modelId="{26EC96FE-9158-4843-9E72-434513A310CE}" type="presOf" srcId="{7ACD4854-BC98-40EB-A3F0-32E2752E7CA4}" destId="{13C0F2B0-87BE-4022-8057-CF7415C084AA}" srcOrd="1" destOrd="0" presId="urn:microsoft.com/office/officeart/2005/8/layout/vProcess5"/>
    <dgm:cxn modelId="{BF4C89A9-CFCE-410C-B1EC-204AA61972FB}" type="presParOf" srcId="{55C2AEC8-65AE-4EC6-B510-48745E8F2DA5}" destId="{82A5727A-8C91-4B2C-B079-49CA225BAAE7}" srcOrd="0" destOrd="0" presId="urn:microsoft.com/office/officeart/2005/8/layout/vProcess5"/>
    <dgm:cxn modelId="{21FFC51C-A39F-4475-8AEF-D1877F86C31B}" type="presParOf" srcId="{55C2AEC8-65AE-4EC6-B510-48745E8F2DA5}" destId="{ABF8F98A-B236-4A2C-A531-A717ECD6D7AB}" srcOrd="1" destOrd="0" presId="urn:microsoft.com/office/officeart/2005/8/layout/vProcess5"/>
    <dgm:cxn modelId="{F6B331BE-535F-4321-B2BF-01F61115E0DE}" type="presParOf" srcId="{55C2AEC8-65AE-4EC6-B510-48745E8F2DA5}" destId="{789A78F0-C601-41FE-AE9E-33AC89148A08}" srcOrd="2" destOrd="0" presId="urn:microsoft.com/office/officeart/2005/8/layout/vProcess5"/>
    <dgm:cxn modelId="{9120FB0B-F3FB-4572-9F69-29FCDE4EA203}" type="presParOf" srcId="{55C2AEC8-65AE-4EC6-B510-48745E8F2DA5}" destId="{303020E9-9D49-4739-BE91-A1D7C48DB000}" srcOrd="3" destOrd="0" presId="urn:microsoft.com/office/officeart/2005/8/layout/vProcess5"/>
    <dgm:cxn modelId="{A2A11C62-AACE-4A2E-A6D5-3B174D91B5C3}" type="presParOf" srcId="{55C2AEC8-65AE-4EC6-B510-48745E8F2DA5}" destId="{4C9CDE96-4F28-43FA-BD8F-DBE1CE1EBC66}" srcOrd="4" destOrd="0" presId="urn:microsoft.com/office/officeart/2005/8/layout/vProcess5"/>
    <dgm:cxn modelId="{145A16AD-A410-43BB-BF71-8B568A3B1537}" type="presParOf" srcId="{55C2AEC8-65AE-4EC6-B510-48745E8F2DA5}" destId="{B1F99498-35D8-43AE-868D-BF843697C275}" srcOrd="5" destOrd="0" presId="urn:microsoft.com/office/officeart/2005/8/layout/vProcess5"/>
    <dgm:cxn modelId="{07866947-52D9-4ED6-AE34-5414534EC3EE}" type="presParOf" srcId="{55C2AEC8-65AE-4EC6-B510-48745E8F2DA5}" destId="{A5BAE29E-3433-4B81-BA65-A74B7C615916}" srcOrd="6" destOrd="0" presId="urn:microsoft.com/office/officeart/2005/8/layout/vProcess5"/>
    <dgm:cxn modelId="{BA2E6098-CACC-4E05-AEC1-E98E4D663756}" type="presParOf" srcId="{55C2AEC8-65AE-4EC6-B510-48745E8F2DA5}" destId="{2B6B94DF-FBBE-4932-97A1-F62DD2A018B7}" srcOrd="7" destOrd="0" presId="urn:microsoft.com/office/officeart/2005/8/layout/vProcess5"/>
    <dgm:cxn modelId="{A73DAD30-53E3-404A-925A-45987EB873AD}" type="presParOf" srcId="{55C2AEC8-65AE-4EC6-B510-48745E8F2DA5}" destId="{66A42918-3D0B-4CED-8026-D36285BED3AC}" srcOrd="8" destOrd="0" presId="urn:microsoft.com/office/officeart/2005/8/layout/vProcess5"/>
    <dgm:cxn modelId="{D2C965DE-EFD6-4BCB-97DB-8C7ACC006851}" type="presParOf" srcId="{55C2AEC8-65AE-4EC6-B510-48745E8F2DA5}" destId="{D94406F1-50AD-4247-9CE2-F3D7F0121F55}" srcOrd="9" destOrd="0" presId="urn:microsoft.com/office/officeart/2005/8/layout/vProcess5"/>
    <dgm:cxn modelId="{6A4B455E-3E76-40CF-825B-515FF8468EA2}" type="presParOf" srcId="{55C2AEC8-65AE-4EC6-B510-48745E8F2DA5}" destId="{13C0F2B0-87BE-4022-8057-CF7415C084AA}" srcOrd="10" destOrd="0" presId="urn:microsoft.com/office/officeart/2005/8/layout/vProcess5"/>
    <dgm:cxn modelId="{5882F09F-05C7-4482-BBE7-0496B5B5BC51}" type="presParOf" srcId="{55C2AEC8-65AE-4EC6-B510-48745E8F2DA5}" destId="{5D9D5890-B5DE-4D92-A856-B87234961750}" srcOrd="11" destOrd="0" presId="urn:microsoft.com/office/officeart/2005/8/layout/vProcess5"/>
    <dgm:cxn modelId="{DE699C37-40AA-465C-B688-B69E1A63178C}" type="presParOf" srcId="{55C2AEC8-65AE-4EC6-B510-48745E8F2DA5}" destId="{070770AB-855F-4E64-8A59-7D3FA6F61D16}" srcOrd="12" destOrd="0" presId="urn:microsoft.com/office/officeart/2005/8/layout/vProcess5"/>
    <dgm:cxn modelId="{69793B19-AE54-4537-A311-A254B5B0CFF8}" type="presParOf" srcId="{55C2AEC8-65AE-4EC6-B510-48745E8F2DA5}" destId="{C652FFB4-3CDE-48F4-8A95-48A0AE148DA7}" srcOrd="13" destOrd="0" presId="urn:microsoft.com/office/officeart/2005/8/layout/vProcess5"/>
    <dgm:cxn modelId="{0D19C2EA-4ABC-4B63-80FC-75E0C9D733B2}" type="presParOf" srcId="{55C2AEC8-65AE-4EC6-B510-48745E8F2DA5}" destId="{7ADD6740-8962-45C5-AE93-0E877395C4A0}"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D5A614-86D8-4D3A-BDE3-4536A336099D}"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sv-SE"/>
        </a:p>
      </dgm:t>
    </dgm:pt>
    <dgm:pt modelId="{4FD342B7-3E26-4973-AF81-EA7BF795B20F}">
      <dgm:prSet phldrT="[Text]" custT="1"/>
      <dgm:spPr/>
      <dgm:t>
        <a:bodyPr/>
        <a:lstStyle/>
        <a:p>
          <a:r>
            <a:rPr lang="sv-SE" sz="1800" b="1" dirty="0"/>
            <a:t>Förståelse</a:t>
          </a:r>
        </a:p>
      </dgm:t>
    </dgm:pt>
    <dgm:pt modelId="{969A0B06-3824-410B-9D37-2C44DF5C1F22}" type="parTrans" cxnId="{8CCD1DAB-3557-4FE9-B1A5-263A0F7D9F2A}">
      <dgm:prSet/>
      <dgm:spPr/>
      <dgm:t>
        <a:bodyPr/>
        <a:lstStyle/>
        <a:p>
          <a:endParaRPr lang="sv-SE"/>
        </a:p>
      </dgm:t>
    </dgm:pt>
    <dgm:pt modelId="{13BAC0E0-A72E-46B0-95F7-A2BBF4F8B35E}" type="sibTrans" cxnId="{8CCD1DAB-3557-4FE9-B1A5-263A0F7D9F2A}">
      <dgm:prSet/>
      <dgm:spPr/>
      <dgm:t>
        <a:bodyPr/>
        <a:lstStyle/>
        <a:p>
          <a:endParaRPr lang="sv-SE"/>
        </a:p>
      </dgm:t>
    </dgm:pt>
    <dgm:pt modelId="{E6D5D092-7A02-4027-906F-887C155FBC57}">
      <dgm:prSet phldrT="[Text]" custT="1"/>
      <dgm:spPr/>
      <dgm:t>
        <a:bodyPr/>
        <a:lstStyle/>
        <a:p>
          <a:r>
            <a:rPr lang="sv-SE" sz="1800" b="1" dirty="0"/>
            <a:t>Mångfald</a:t>
          </a:r>
        </a:p>
        <a:p>
          <a:r>
            <a:rPr lang="sv-SE" sz="1800" b="1" dirty="0"/>
            <a:t>Funktions-</a:t>
          </a:r>
        </a:p>
        <a:p>
          <a:r>
            <a:rPr lang="sv-SE" sz="1800" b="1" dirty="0"/>
            <a:t>variationer</a:t>
          </a:r>
        </a:p>
      </dgm:t>
    </dgm:pt>
    <dgm:pt modelId="{7F0C74AB-7D5D-48BD-A841-87A86AAA0794}" type="parTrans" cxnId="{13B6AA40-DF21-4DC4-9936-9A8EE20D2B52}">
      <dgm:prSet/>
      <dgm:spPr/>
      <dgm:t>
        <a:bodyPr/>
        <a:lstStyle/>
        <a:p>
          <a:endParaRPr lang="sv-SE"/>
        </a:p>
      </dgm:t>
    </dgm:pt>
    <dgm:pt modelId="{1C220E67-EDFA-426C-8B94-A2C314957A42}" type="sibTrans" cxnId="{13B6AA40-DF21-4DC4-9936-9A8EE20D2B52}">
      <dgm:prSet/>
      <dgm:spPr/>
      <dgm:t>
        <a:bodyPr/>
        <a:lstStyle/>
        <a:p>
          <a:endParaRPr lang="sv-SE"/>
        </a:p>
      </dgm:t>
    </dgm:pt>
    <dgm:pt modelId="{71CA3F90-7AAB-4276-8F19-CB879A0BD6EF}">
      <dgm:prSet phldrT="[Text]" custT="1"/>
      <dgm:spPr/>
      <dgm:t>
        <a:bodyPr/>
        <a:lstStyle/>
        <a:p>
          <a:r>
            <a:rPr lang="sv-SE" sz="1800" b="1" dirty="0"/>
            <a:t>Specialdidaktik</a:t>
          </a:r>
        </a:p>
      </dgm:t>
    </dgm:pt>
    <dgm:pt modelId="{AAC24324-01AD-4472-B885-2E77A29008A9}" type="parTrans" cxnId="{028B20D4-3E3B-4A4E-BD05-4DB46A26775A}">
      <dgm:prSet/>
      <dgm:spPr/>
      <dgm:t>
        <a:bodyPr/>
        <a:lstStyle/>
        <a:p>
          <a:endParaRPr lang="sv-SE"/>
        </a:p>
      </dgm:t>
    </dgm:pt>
    <dgm:pt modelId="{8C5EFBDA-6DAD-42E1-A106-1809A9E27CBF}" type="sibTrans" cxnId="{028B20D4-3E3B-4A4E-BD05-4DB46A26775A}">
      <dgm:prSet/>
      <dgm:spPr/>
      <dgm:t>
        <a:bodyPr/>
        <a:lstStyle/>
        <a:p>
          <a:endParaRPr lang="sv-SE"/>
        </a:p>
      </dgm:t>
    </dgm:pt>
    <dgm:pt modelId="{65F544BD-7A04-4CEF-B59F-72B4B2F06F26}">
      <dgm:prSet custT="1"/>
      <dgm:spPr/>
      <dgm:t>
        <a:bodyPr/>
        <a:lstStyle/>
        <a:p>
          <a:r>
            <a:rPr lang="sv-SE" sz="1800" b="1" dirty="0"/>
            <a:t>Strukturerad</a:t>
          </a:r>
        </a:p>
        <a:p>
          <a:r>
            <a:rPr lang="sv-SE" sz="1800" b="1" dirty="0"/>
            <a:t>förberedd</a:t>
          </a:r>
        </a:p>
        <a:p>
          <a:r>
            <a:rPr lang="sv-SE" sz="1800" b="1" dirty="0"/>
            <a:t>lärmiljö</a:t>
          </a:r>
        </a:p>
      </dgm:t>
    </dgm:pt>
    <dgm:pt modelId="{67DE009B-2B54-4EED-9AA8-D318E66FD9C5}" type="parTrans" cxnId="{74EBB29A-CDC8-4997-9DD3-816A057B20C7}">
      <dgm:prSet/>
      <dgm:spPr/>
      <dgm:t>
        <a:bodyPr/>
        <a:lstStyle/>
        <a:p>
          <a:endParaRPr lang="sv-SE"/>
        </a:p>
      </dgm:t>
    </dgm:pt>
    <dgm:pt modelId="{69F6FDC7-6FFF-45A6-B012-70F1A0C5BE92}" type="sibTrans" cxnId="{74EBB29A-CDC8-4997-9DD3-816A057B20C7}">
      <dgm:prSet/>
      <dgm:spPr/>
      <dgm:t>
        <a:bodyPr/>
        <a:lstStyle/>
        <a:p>
          <a:endParaRPr lang="sv-SE"/>
        </a:p>
      </dgm:t>
    </dgm:pt>
    <dgm:pt modelId="{7AFC0E10-25E6-44DA-935C-501ADD503FB4}" type="pres">
      <dgm:prSet presAssocID="{71D5A614-86D8-4D3A-BDE3-4536A336099D}" presName="rootnode" presStyleCnt="0">
        <dgm:presLayoutVars>
          <dgm:chMax/>
          <dgm:chPref/>
          <dgm:dir/>
          <dgm:animLvl val="lvl"/>
        </dgm:presLayoutVars>
      </dgm:prSet>
      <dgm:spPr/>
    </dgm:pt>
    <dgm:pt modelId="{833774FA-3D7F-45EB-AB6B-3544A0EC43CF}" type="pres">
      <dgm:prSet presAssocID="{4FD342B7-3E26-4973-AF81-EA7BF795B20F}" presName="composite" presStyleCnt="0"/>
      <dgm:spPr/>
    </dgm:pt>
    <dgm:pt modelId="{6357A71E-0D3F-44A1-BE6A-DA14906240A3}" type="pres">
      <dgm:prSet presAssocID="{4FD342B7-3E26-4973-AF81-EA7BF795B20F}" presName="LShape" presStyleLbl="alignNode1" presStyleIdx="0" presStyleCnt="7"/>
      <dgm:spPr/>
    </dgm:pt>
    <dgm:pt modelId="{BF03A9C0-D0A6-48D7-8051-75BC6F685A6C}" type="pres">
      <dgm:prSet presAssocID="{4FD342B7-3E26-4973-AF81-EA7BF795B20F}" presName="ParentText" presStyleLbl="revTx" presStyleIdx="0" presStyleCnt="4">
        <dgm:presLayoutVars>
          <dgm:chMax val="0"/>
          <dgm:chPref val="0"/>
          <dgm:bulletEnabled val="1"/>
        </dgm:presLayoutVars>
      </dgm:prSet>
      <dgm:spPr/>
    </dgm:pt>
    <dgm:pt modelId="{D98D95A1-7381-40EE-AD22-7B4B6DB19E7B}" type="pres">
      <dgm:prSet presAssocID="{4FD342B7-3E26-4973-AF81-EA7BF795B20F}" presName="Triangle" presStyleLbl="alignNode1" presStyleIdx="1" presStyleCnt="7"/>
      <dgm:spPr/>
    </dgm:pt>
    <dgm:pt modelId="{A9933568-25BD-454C-B48F-C49078AFABE5}" type="pres">
      <dgm:prSet presAssocID="{13BAC0E0-A72E-46B0-95F7-A2BBF4F8B35E}" presName="sibTrans" presStyleCnt="0"/>
      <dgm:spPr/>
    </dgm:pt>
    <dgm:pt modelId="{0AD2F16D-E6F3-41EC-A18A-563BDB59CA63}" type="pres">
      <dgm:prSet presAssocID="{13BAC0E0-A72E-46B0-95F7-A2BBF4F8B35E}" presName="space" presStyleCnt="0"/>
      <dgm:spPr/>
    </dgm:pt>
    <dgm:pt modelId="{65A478E1-A896-4B9E-9BBC-2207F86BBCDB}" type="pres">
      <dgm:prSet presAssocID="{65F544BD-7A04-4CEF-B59F-72B4B2F06F26}" presName="composite" presStyleCnt="0"/>
      <dgm:spPr/>
    </dgm:pt>
    <dgm:pt modelId="{D8F9383C-ABE1-42C8-8662-010DBB3CF2D2}" type="pres">
      <dgm:prSet presAssocID="{65F544BD-7A04-4CEF-B59F-72B4B2F06F26}" presName="LShape" presStyleLbl="alignNode1" presStyleIdx="2" presStyleCnt="7"/>
      <dgm:spPr/>
    </dgm:pt>
    <dgm:pt modelId="{E95A04D8-5266-404B-9BBF-6A1594CCCE8D}" type="pres">
      <dgm:prSet presAssocID="{65F544BD-7A04-4CEF-B59F-72B4B2F06F26}" presName="ParentText" presStyleLbl="revTx" presStyleIdx="1" presStyleCnt="4">
        <dgm:presLayoutVars>
          <dgm:chMax val="0"/>
          <dgm:chPref val="0"/>
          <dgm:bulletEnabled val="1"/>
        </dgm:presLayoutVars>
      </dgm:prSet>
      <dgm:spPr/>
    </dgm:pt>
    <dgm:pt modelId="{BC1213A9-8508-4502-AB84-1AF690D629DB}" type="pres">
      <dgm:prSet presAssocID="{65F544BD-7A04-4CEF-B59F-72B4B2F06F26}" presName="Triangle" presStyleLbl="alignNode1" presStyleIdx="3" presStyleCnt="7"/>
      <dgm:spPr/>
    </dgm:pt>
    <dgm:pt modelId="{48F51706-0E63-4679-B6FD-B156121B5A0D}" type="pres">
      <dgm:prSet presAssocID="{69F6FDC7-6FFF-45A6-B012-70F1A0C5BE92}" presName="sibTrans" presStyleCnt="0"/>
      <dgm:spPr/>
    </dgm:pt>
    <dgm:pt modelId="{480E8089-D335-49B1-9EF2-99B2E91027B4}" type="pres">
      <dgm:prSet presAssocID="{69F6FDC7-6FFF-45A6-B012-70F1A0C5BE92}" presName="space" presStyleCnt="0"/>
      <dgm:spPr/>
    </dgm:pt>
    <dgm:pt modelId="{66C94882-084D-453F-816E-BF701D9722AB}" type="pres">
      <dgm:prSet presAssocID="{E6D5D092-7A02-4027-906F-887C155FBC57}" presName="composite" presStyleCnt="0"/>
      <dgm:spPr/>
    </dgm:pt>
    <dgm:pt modelId="{4281F392-9850-4362-BF4E-97014EBADDBB}" type="pres">
      <dgm:prSet presAssocID="{E6D5D092-7A02-4027-906F-887C155FBC57}" presName="LShape" presStyleLbl="alignNode1" presStyleIdx="4" presStyleCnt="7"/>
      <dgm:spPr/>
    </dgm:pt>
    <dgm:pt modelId="{ACB85C7B-2F33-4BE3-8EB9-89FBEB16C379}" type="pres">
      <dgm:prSet presAssocID="{E6D5D092-7A02-4027-906F-887C155FBC57}" presName="ParentText" presStyleLbl="revTx" presStyleIdx="2" presStyleCnt="4">
        <dgm:presLayoutVars>
          <dgm:chMax val="0"/>
          <dgm:chPref val="0"/>
          <dgm:bulletEnabled val="1"/>
        </dgm:presLayoutVars>
      </dgm:prSet>
      <dgm:spPr/>
    </dgm:pt>
    <dgm:pt modelId="{42D71748-5C3B-4626-B9A4-588A2BFF8392}" type="pres">
      <dgm:prSet presAssocID="{E6D5D092-7A02-4027-906F-887C155FBC57}" presName="Triangle" presStyleLbl="alignNode1" presStyleIdx="5" presStyleCnt="7"/>
      <dgm:spPr/>
    </dgm:pt>
    <dgm:pt modelId="{05791335-33B4-48FD-879E-09D4171ECCD4}" type="pres">
      <dgm:prSet presAssocID="{1C220E67-EDFA-426C-8B94-A2C314957A42}" presName="sibTrans" presStyleCnt="0"/>
      <dgm:spPr/>
    </dgm:pt>
    <dgm:pt modelId="{3F921DB5-4988-4BD9-B4B2-58BEAA80F027}" type="pres">
      <dgm:prSet presAssocID="{1C220E67-EDFA-426C-8B94-A2C314957A42}" presName="space" presStyleCnt="0"/>
      <dgm:spPr/>
    </dgm:pt>
    <dgm:pt modelId="{5D65FB0A-FABC-426A-AE43-789943339C97}" type="pres">
      <dgm:prSet presAssocID="{71CA3F90-7AAB-4276-8F19-CB879A0BD6EF}" presName="composite" presStyleCnt="0"/>
      <dgm:spPr/>
    </dgm:pt>
    <dgm:pt modelId="{934D9178-3AA6-4CE2-B3B9-87F1C0D83EA3}" type="pres">
      <dgm:prSet presAssocID="{71CA3F90-7AAB-4276-8F19-CB879A0BD6EF}" presName="LShape" presStyleLbl="alignNode1" presStyleIdx="6" presStyleCnt="7"/>
      <dgm:spPr/>
    </dgm:pt>
    <dgm:pt modelId="{D0816047-7B61-4869-B5D6-176087762434}" type="pres">
      <dgm:prSet presAssocID="{71CA3F90-7AAB-4276-8F19-CB879A0BD6EF}" presName="ParentText" presStyleLbl="revTx" presStyleIdx="3" presStyleCnt="4">
        <dgm:presLayoutVars>
          <dgm:chMax val="0"/>
          <dgm:chPref val="0"/>
          <dgm:bulletEnabled val="1"/>
        </dgm:presLayoutVars>
      </dgm:prSet>
      <dgm:spPr/>
    </dgm:pt>
  </dgm:ptLst>
  <dgm:cxnLst>
    <dgm:cxn modelId="{D40A3F19-44BD-408E-BCE2-1074B9B82409}" type="presOf" srcId="{E6D5D092-7A02-4027-906F-887C155FBC57}" destId="{ACB85C7B-2F33-4BE3-8EB9-89FBEB16C379}" srcOrd="0" destOrd="0" presId="urn:microsoft.com/office/officeart/2009/3/layout/StepUpProcess"/>
    <dgm:cxn modelId="{13B6AA40-DF21-4DC4-9936-9A8EE20D2B52}" srcId="{71D5A614-86D8-4D3A-BDE3-4536A336099D}" destId="{E6D5D092-7A02-4027-906F-887C155FBC57}" srcOrd="2" destOrd="0" parTransId="{7F0C74AB-7D5D-48BD-A841-87A86AAA0794}" sibTransId="{1C220E67-EDFA-426C-8B94-A2C314957A42}"/>
    <dgm:cxn modelId="{B1C26C44-9CC2-41CF-994A-1F7D2C752139}" type="presOf" srcId="{71D5A614-86D8-4D3A-BDE3-4536A336099D}" destId="{7AFC0E10-25E6-44DA-935C-501ADD503FB4}" srcOrd="0" destOrd="0" presId="urn:microsoft.com/office/officeart/2009/3/layout/StepUpProcess"/>
    <dgm:cxn modelId="{68616754-310A-4173-A9CC-DF7DF3CE894C}" type="presOf" srcId="{71CA3F90-7AAB-4276-8F19-CB879A0BD6EF}" destId="{D0816047-7B61-4869-B5D6-176087762434}" srcOrd="0" destOrd="0" presId="urn:microsoft.com/office/officeart/2009/3/layout/StepUpProcess"/>
    <dgm:cxn modelId="{73B01485-04D5-419E-9E8B-9A326D3810A2}" type="presOf" srcId="{4FD342B7-3E26-4973-AF81-EA7BF795B20F}" destId="{BF03A9C0-D0A6-48D7-8051-75BC6F685A6C}" srcOrd="0" destOrd="0" presId="urn:microsoft.com/office/officeart/2009/3/layout/StepUpProcess"/>
    <dgm:cxn modelId="{74EBB29A-CDC8-4997-9DD3-816A057B20C7}" srcId="{71D5A614-86D8-4D3A-BDE3-4536A336099D}" destId="{65F544BD-7A04-4CEF-B59F-72B4B2F06F26}" srcOrd="1" destOrd="0" parTransId="{67DE009B-2B54-4EED-9AA8-D318E66FD9C5}" sibTransId="{69F6FDC7-6FFF-45A6-B012-70F1A0C5BE92}"/>
    <dgm:cxn modelId="{8CCD1DAB-3557-4FE9-B1A5-263A0F7D9F2A}" srcId="{71D5A614-86D8-4D3A-BDE3-4536A336099D}" destId="{4FD342B7-3E26-4973-AF81-EA7BF795B20F}" srcOrd="0" destOrd="0" parTransId="{969A0B06-3824-410B-9D37-2C44DF5C1F22}" sibTransId="{13BAC0E0-A72E-46B0-95F7-A2BBF4F8B35E}"/>
    <dgm:cxn modelId="{1F9383BB-10ED-45BC-961F-8734B50340E6}" type="presOf" srcId="{65F544BD-7A04-4CEF-B59F-72B4B2F06F26}" destId="{E95A04D8-5266-404B-9BBF-6A1594CCCE8D}" srcOrd="0" destOrd="0" presId="urn:microsoft.com/office/officeart/2009/3/layout/StepUpProcess"/>
    <dgm:cxn modelId="{028B20D4-3E3B-4A4E-BD05-4DB46A26775A}" srcId="{71D5A614-86D8-4D3A-BDE3-4536A336099D}" destId="{71CA3F90-7AAB-4276-8F19-CB879A0BD6EF}" srcOrd="3" destOrd="0" parTransId="{AAC24324-01AD-4472-B885-2E77A29008A9}" sibTransId="{8C5EFBDA-6DAD-42E1-A106-1809A9E27CBF}"/>
    <dgm:cxn modelId="{42470A62-6137-4C37-BFD7-849C8BE419EF}" type="presParOf" srcId="{7AFC0E10-25E6-44DA-935C-501ADD503FB4}" destId="{833774FA-3D7F-45EB-AB6B-3544A0EC43CF}" srcOrd="0" destOrd="0" presId="urn:microsoft.com/office/officeart/2009/3/layout/StepUpProcess"/>
    <dgm:cxn modelId="{EA764B57-9AD7-4C55-BA3B-EC5FEFBDCC8A}" type="presParOf" srcId="{833774FA-3D7F-45EB-AB6B-3544A0EC43CF}" destId="{6357A71E-0D3F-44A1-BE6A-DA14906240A3}" srcOrd="0" destOrd="0" presId="urn:microsoft.com/office/officeart/2009/3/layout/StepUpProcess"/>
    <dgm:cxn modelId="{4C1466FE-8EEB-45EC-A5B3-C4EA29DA6DE4}" type="presParOf" srcId="{833774FA-3D7F-45EB-AB6B-3544A0EC43CF}" destId="{BF03A9C0-D0A6-48D7-8051-75BC6F685A6C}" srcOrd="1" destOrd="0" presId="urn:microsoft.com/office/officeart/2009/3/layout/StepUpProcess"/>
    <dgm:cxn modelId="{49CAE089-EF68-46FC-B74E-229256944B3B}" type="presParOf" srcId="{833774FA-3D7F-45EB-AB6B-3544A0EC43CF}" destId="{D98D95A1-7381-40EE-AD22-7B4B6DB19E7B}" srcOrd="2" destOrd="0" presId="urn:microsoft.com/office/officeart/2009/3/layout/StepUpProcess"/>
    <dgm:cxn modelId="{9688FA8A-C34A-4015-AE04-A6CE8E9B14A6}" type="presParOf" srcId="{7AFC0E10-25E6-44DA-935C-501ADD503FB4}" destId="{A9933568-25BD-454C-B48F-C49078AFABE5}" srcOrd="1" destOrd="0" presId="urn:microsoft.com/office/officeart/2009/3/layout/StepUpProcess"/>
    <dgm:cxn modelId="{F563495F-3448-460D-94CD-1FAE110C7390}" type="presParOf" srcId="{A9933568-25BD-454C-B48F-C49078AFABE5}" destId="{0AD2F16D-E6F3-41EC-A18A-563BDB59CA63}" srcOrd="0" destOrd="0" presId="urn:microsoft.com/office/officeart/2009/3/layout/StepUpProcess"/>
    <dgm:cxn modelId="{8304A1D8-732D-42E8-B157-38B906CFA0D3}" type="presParOf" srcId="{7AFC0E10-25E6-44DA-935C-501ADD503FB4}" destId="{65A478E1-A896-4B9E-9BBC-2207F86BBCDB}" srcOrd="2" destOrd="0" presId="urn:microsoft.com/office/officeart/2009/3/layout/StepUpProcess"/>
    <dgm:cxn modelId="{FF286654-4D11-43F5-B895-A7D4C4AEEBB8}" type="presParOf" srcId="{65A478E1-A896-4B9E-9BBC-2207F86BBCDB}" destId="{D8F9383C-ABE1-42C8-8662-010DBB3CF2D2}" srcOrd="0" destOrd="0" presId="urn:microsoft.com/office/officeart/2009/3/layout/StepUpProcess"/>
    <dgm:cxn modelId="{032EEB39-45A5-4E14-A718-4DCEE0B506E5}" type="presParOf" srcId="{65A478E1-A896-4B9E-9BBC-2207F86BBCDB}" destId="{E95A04D8-5266-404B-9BBF-6A1594CCCE8D}" srcOrd="1" destOrd="0" presId="urn:microsoft.com/office/officeart/2009/3/layout/StepUpProcess"/>
    <dgm:cxn modelId="{E702EF95-A619-42AA-8898-AEAD83704C90}" type="presParOf" srcId="{65A478E1-A896-4B9E-9BBC-2207F86BBCDB}" destId="{BC1213A9-8508-4502-AB84-1AF690D629DB}" srcOrd="2" destOrd="0" presId="urn:microsoft.com/office/officeart/2009/3/layout/StepUpProcess"/>
    <dgm:cxn modelId="{86116286-72B9-428D-B727-977C38F23CE0}" type="presParOf" srcId="{7AFC0E10-25E6-44DA-935C-501ADD503FB4}" destId="{48F51706-0E63-4679-B6FD-B156121B5A0D}" srcOrd="3" destOrd="0" presId="urn:microsoft.com/office/officeart/2009/3/layout/StepUpProcess"/>
    <dgm:cxn modelId="{73B0BE93-EC6F-4295-876B-04C44B9A513C}" type="presParOf" srcId="{48F51706-0E63-4679-B6FD-B156121B5A0D}" destId="{480E8089-D335-49B1-9EF2-99B2E91027B4}" srcOrd="0" destOrd="0" presId="urn:microsoft.com/office/officeart/2009/3/layout/StepUpProcess"/>
    <dgm:cxn modelId="{8DD1393D-3261-4EBE-9104-D490B8B7CE7D}" type="presParOf" srcId="{7AFC0E10-25E6-44DA-935C-501ADD503FB4}" destId="{66C94882-084D-453F-816E-BF701D9722AB}" srcOrd="4" destOrd="0" presId="urn:microsoft.com/office/officeart/2009/3/layout/StepUpProcess"/>
    <dgm:cxn modelId="{A013E808-B766-4EC4-9689-B43D05EE0DF4}" type="presParOf" srcId="{66C94882-084D-453F-816E-BF701D9722AB}" destId="{4281F392-9850-4362-BF4E-97014EBADDBB}" srcOrd="0" destOrd="0" presId="urn:microsoft.com/office/officeart/2009/3/layout/StepUpProcess"/>
    <dgm:cxn modelId="{10DDF39A-3AD3-471D-BC8E-BDA9701DF09D}" type="presParOf" srcId="{66C94882-084D-453F-816E-BF701D9722AB}" destId="{ACB85C7B-2F33-4BE3-8EB9-89FBEB16C379}" srcOrd="1" destOrd="0" presId="urn:microsoft.com/office/officeart/2009/3/layout/StepUpProcess"/>
    <dgm:cxn modelId="{60EBC848-171C-43B6-84C6-BD5E7A7B6791}" type="presParOf" srcId="{66C94882-084D-453F-816E-BF701D9722AB}" destId="{42D71748-5C3B-4626-B9A4-588A2BFF8392}" srcOrd="2" destOrd="0" presId="urn:microsoft.com/office/officeart/2009/3/layout/StepUpProcess"/>
    <dgm:cxn modelId="{F26AE71C-A8AD-4E14-8518-549169948717}" type="presParOf" srcId="{7AFC0E10-25E6-44DA-935C-501ADD503FB4}" destId="{05791335-33B4-48FD-879E-09D4171ECCD4}" srcOrd="5" destOrd="0" presId="urn:microsoft.com/office/officeart/2009/3/layout/StepUpProcess"/>
    <dgm:cxn modelId="{C2947929-6E52-4F01-AAA4-69AE0A5FEF34}" type="presParOf" srcId="{05791335-33B4-48FD-879E-09D4171ECCD4}" destId="{3F921DB5-4988-4BD9-B4B2-58BEAA80F027}" srcOrd="0" destOrd="0" presId="urn:microsoft.com/office/officeart/2009/3/layout/StepUpProcess"/>
    <dgm:cxn modelId="{4FED126E-EBE8-4FDD-A785-E04CDB5613B3}" type="presParOf" srcId="{7AFC0E10-25E6-44DA-935C-501ADD503FB4}" destId="{5D65FB0A-FABC-426A-AE43-789943339C97}" srcOrd="6" destOrd="0" presId="urn:microsoft.com/office/officeart/2009/3/layout/StepUpProcess"/>
    <dgm:cxn modelId="{5B5692F8-4DAA-4D40-B94A-0CE35A021EDB}" type="presParOf" srcId="{5D65FB0A-FABC-426A-AE43-789943339C97}" destId="{934D9178-3AA6-4CE2-B3B9-87F1C0D83EA3}" srcOrd="0" destOrd="0" presId="urn:microsoft.com/office/officeart/2009/3/layout/StepUpProcess"/>
    <dgm:cxn modelId="{8362D85B-8561-4F07-8083-2AE9A711E3B3}" type="presParOf" srcId="{5D65FB0A-FABC-426A-AE43-789943339C97}" destId="{D0816047-7B61-4869-B5D6-176087762434}"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8F98A-B236-4A2C-A531-A717ECD6D7AB}">
      <dsp:nvSpPr>
        <dsp:cNvPr id="0" name=""/>
        <dsp:cNvSpPr/>
      </dsp:nvSpPr>
      <dsp:spPr>
        <a:xfrm>
          <a:off x="0" y="0"/>
          <a:ext cx="5984748" cy="8810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sv-SE" sz="1400" kern="1200" dirty="0"/>
            <a:t>En systematisk litteraturöversikt om miljöanpassningar för autistiska elever </a:t>
          </a:r>
        </a:p>
        <a:p>
          <a:pPr marL="0" lvl="0" indent="0" algn="l" defTabSz="622300">
            <a:lnSpc>
              <a:spcPct val="90000"/>
            </a:lnSpc>
            <a:spcBef>
              <a:spcPct val="0"/>
            </a:spcBef>
            <a:spcAft>
              <a:spcPct val="35000"/>
            </a:spcAft>
            <a:buNone/>
          </a:pPr>
          <a:r>
            <a:rPr lang="sv-SE" sz="1400" kern="1200" dirty="0"/>
            <a:t>– kvantitativ design</a:t>
          </a:r>
        </a:p>
      </dsp:txBody>
      <dsp:txXfrm>
        <a:off x="25806" y="25806"/>
        <a:ext cx="4930898" cy="829475"/>
      </dsp:txXfrm>
    </dsp:sp>
    <dsp:sp modelId="{789A78F0-C601-41FE-AE9E-33AC89148A08}">
      <dsp:nvSpPr>
        <dsp:cNvPr id="0" name=""/>
        <dsp:cNvSpPr/>
      </dsp:nvSpPr>
      <dsp:spPr>
        <a:xfrm>
          <a:off x="446913" y="1003461"/>
          <a:ext cx="5984748" cy="8810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sv-SE" sz="1400" kern="1200" dirty="0"/>
            <a:t>En interventionsstudie för lärares lärande - inkluderingskompetens</a:t>
          </a:r>
        </a:p>
        <a:p>
          <a:pPr marL="0" lvl="0" indent="0" algn="l" defTabSz="622300">
            <a:lnSpc>
              <a:spcPct val="90000"/>
            </a:lnSpc>
            <a:spcBef>
              <a:spcPct val="0"/>
            </a:spcBef>
            <a:spcAft>
              <a:spcPct val="35000"/>
            </a:spcAft>
            <a:buNone/>
          </a:pPr>
          <a:r>
            <a:rPr lang="sv-SE" sz="1400" kern="1200" dirty="0"/>
            <a:t> – mixed </a:t>
          </a:r>
          <a:r>
            <a:rPr lang="sv-SE" sz="1400" kern="1200" dirty="0" err="1"/>
            <a:t>methods</a:t>
          </a:r>
          <a:r>
            <a:rPr lang="sv-SE" sz="1400" kern="1200" dirty="0"/>
            <a:t> design </a:t>
          </a:r>
        </a:p>
      </dsp:txBody>
      <dsp:txXfrm>
        <a:off x="472719" y="1029267"/>
        <a:ext cx="4913515" cy="829475"/>
      </dsp:txXfrm>
    </dsp:sp>
    <dsp:sp modelId="{303020E9-9D49-4739-BE91-A1D7C48DB000}">
      <dsp:nvSpPr>
        <dsp:cNvPr id="0" name=""/>
        <dsp:cNvSpPr/>
      </dsp:nvSpPr>
      <dsp:spPr>
        <a:xfrm>
          <a:off x="893826" y="2006922"/>
          <a:ext cx="5984748" cy="8810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sv-SE" sz="1400" kern="1200" dirty="0"/>
            <a:t>En studie över social validitet av social färdighetsträning i skolan vid autismspektrumtillstånd/ADHD </a:t>
          </a:r>
        </a:p>
        <a:p>
          <a:pPr marL="0" lvl="0" indent="0" algn="l" defTabSz="622300">
            <a:lnSpc>
              <a:spcPct val="90000"/>
            </a:lnSpc>
            <a:spcBef>
              <a:spcPct val="0"/>
            </a:spcBef>
            <a:spcAft>
              <a:spcPct val="35000"/>
            </a:spcAft>
            <a:buNone/>
          </a:pPr>
          <a:r>
            <a:rPr lang="sv-SE" sz="1400" kern="1200" dirty="0"/>
            <a:t> – kvalitativ design</a:t>
          </a:r>
        </a:p>
      </dsp:txBody>
      <dsp:txXfrm>
        <a:off x="919632" y="2032728"/>
        <a:ext cx="4913515" cy="829475"/>
      </dsp:txXfrm>
    </dsp:sp>
    <dsp:sp modelId="{4C9CDE96-4F28-43FA-BD8F-DBE1CE1EBC66}">
      <dsp:nvSpPr>
        <dsp:cNvPr id="0" name=""/>
        <dsp:cNvSpPr/>
      </dsp:nvSpPr>
      <dsp:spPr>
        <a:xfrm>
          <a:off x="1340739" y="3010383"/>
          <a:ext cx="5984748" cy="8810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sv-SE" sz="1400" kern="1200" dirty="0"/>
            <a:t>En multi-perspektiv studie om inkluderande undervisning för elever med NPF</a:t>
          </a:r>
        </a:p>
        <a:p>
          <a:pPr marL="0" lvl="0" indent="0" algn="l" defTabSz="622300">
            <a:lnSpc>
              <a:spcPct val="90000"/>
            </a:lnSpc>
            <a:spcBef>
              <a:spcPct val="0"/>
            </a:spcBef>
            <a:spcAft>
              <a:spcPct val="35000"/>
            </a:spcAft>
            <a:buNone/>
          </a:pPr>
          <a:r>
            <a:rPr lang="sv-SE" sz="1400" kern="1200" dirty="0"/>
            <a:t>– kvantitativ design  (kompletterande data – kvalitativ design)</a:t>
          </a:r>
        </a:p>
      </dsp:txBody>
      <dsp:txXfrm>
        <a:off x="1366545" y="3036189"/>
        <a:ext cx="4913515" cy="829475"/>
      </dsp:txXfrm>
    </dsp:sp>
    <dsp:sp modelId="{B1F99498-35D8-43AE-868D-BF843697C275}">
      <dsp:nvSpPr>
        <dsp:cNvPr id="0" name=""/>
        <dsp:cNvSpPr/>
      </dsp:nvSpPr>
      <dsp:spPr>
        <a:xfrm>
          <a:off x="1787652" y="4013844"/>
          <a:ext cx="5984748" cy="8810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sv-SE" sz="1400" kern="1200" dirty="0"/>
            <a:t>Praktisk inkludering – inkluderande undervisning för elever med NPF i olika skolformer/miljöer</a:t>
          </a:r>
        </a:p>
        <a:p>
          <a:pPr marL="0" lvl="0" indent="0" algn="l" defTabSz="622300">
            <a:lnSpc>
              <a:spcPct val="90000"/>
            </a:lnSpc>
            <a:spcBef>
              <a:spcPct val="0"/>
            </a:spcBef>
            <a:spcAft>
              <a:spcPct val="35000"/>
            </a:spcAft>
            <a:buNone/>
          </a:pPr>
          <a:r>
            <a:rPr lang="sv-SE" sz="1400" kern="1200" dirty="0"/>
            <a:t> – kvalitativ design</a:t>
          </a:r>
        </a:p>
      </dsp:txBody>
      <dsp:txXfrm>
        <a:off x="1813458" y="4039650"/>
        <a:ext cx="4913515" cy="829475"/>
      </dsp:txXfrm>
    </dsp:sp>
    <dsp:sp modelId="{A5BAE29E-3433-4B81-BA65-A74B7C615916}">
      <dsp:nvSpPr>
        <dsp:cNvPr id="0" name=""/>
        <dsp:cNvSpPr/>
      </dsp:nvSpPr>
      <dsp:spPr>
        <a:xfrm>
          <a:off x="5412040" y="643683"/>
          <a:ext cx="572707" cy="57270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sv-SE" sz="2700" kern="1200"/>
        </a:p>
      </dsp:txBody>
      <dsp:txXfrm>
        <a:off x="5540899" y="643683"/>
        <a:ext cx="314989" cy="430962"/>
      </dsp:txXfrm>
    </dsp:sp>
    <dsp:sp modelId="{2B6B94DF-FBBE-4932-97A1-F62DD2A018B7}">
      <dsp:nvSpPr>
        <dsp:cNvPr id="0" name=""/>
        <dsp:cNvSpPr/>
      </dsp:nvSpPr>
      <dsp:spPr>
        <a:xfrm>
          <a:off x="5858953" y="1647144"/>
          <a:ext cx="572707" cy="57270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sv-SE" sz="2700" kern="1200"/>
        </a:p>
      </dsp:txBody>
      <dsp:txXfrm>
        <a:off x="5987812" y="1647144"/>
        <a:ext cx="314989" cy="430962"/>
      </dsp:txXfrm>
    </dsp:sp>
    <dsp:sp modelId="{66A42918-3D0B-4CED-8026-D36285BED3AC}">
      <dsp:nvSpPr>
        <dsp:cNvPr id="0" name=""/>
        <dsp:cNvSpPr/>
      </dsp:nvSpPr>
      <dsp:spPr>
        <a:xfrm>
          <a:off x="6305866" y="2635920"/>
          <a:ext cx="572707" cy="57270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sv-SE" sz="2700" kern="1200"/>
        </a:p>
      </dsp:txBody>
      <dsp:txXfrm>
        <a:off x="6434725" y="2635920"/>
        <a:ext cx="314989" cy="430962"/>
      </dsp:txXfrm>
    </dsp:sp>
    <dsp:sp modelId="{D94406F1-50AD-4247-9CE2-F3D7F0121F55}">
      <dsp:nvSpPr>
        <dsp:cNvPr id="0" name=""/>
        <dsp:cNvSpPr/>
      </dsp:nvSpPr>
      <dsp:spPr>
        <a:xfrm>
          <a:off x="6752779" y="3649171"/>
          <a:ext cx="572707" cy="57270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sv-SE" sz="2700" kern="1200"/>
        </a:p>
      </dsp:txBody>
      <dsp:txXfrm>
        <a:off x="6881638" y="3649171"/>
        <a:ext cx="314989" cy="4309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7A71E-0D3F-44A1-BE6A-DA14906240A3}">
      <dsp:nvSpPr>
        <dsp:cNvPr id="0" name=""/>
        <dsp:cNvSpPr/>
      </dsp:nvSpPr>
      <dsp:spPr>
        <a:xfrm rot="5400000">
          <a:off x="412220" y="1895364"/>
          <a:ext cx="1231896" cy="2049847"/>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03A9C0-D0A6-48D7-8051-75BC6F685A6C}">
      <dsp:nvSpPr>
        <dsp:cNvPr id="0" name=""/>
        <dsp:cNvSpPr/>
      </dsp:nvSpPr>
      <dsp:spPr>
        <a:xfrm>
          <a:off x="206586" y="2507826"/>
          <a:ext cx="1850613" cy="1622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b="1" kern="1200" dirty="0"/>
            <a:t>Förståelse</a:t>
          </a:r>
        </a:p>
      </dsp:txBody>
      <dsp:txXfrm>
        <a:off x="206586" y="2507826"/>
        <a:ext cx="1850613" cy="1622171"/>
      </dsp:txXfrm>
    </dsp:sp>
    <dsp:sp modelId="{D98D95A1-7381-40EE-AD22-7B4B6DB19E7B}">
      <dsp:nvSpPr>
        <dsp:cNvPr id="0" name=""/>
        <dsp:cNvSpPr/>
      </dsp:nvSpPr>
      <dsp:spPr>
        <a:xfrm>
          <a:off x="1708028" y="1744452"/>
          <a:ext cx="349172" cy="349172"/>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F9383C-ABE1-42C8-8662-010DBB3CF2D2}">
      <dsp:nvSpPr>
        <dsp:cNvPr id="0" name=""/>
        <dsp:cNvSpPr/>
      </dsp:nvSpPr>
      <dsp:spPr>
        <a:xfrm rot="5400000">
          <a:off x="2677733" y="1334760"/>
          <a:ext cx="1231896" cy="2049847"/>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5A04D8-5266-404B-9BBF-6A1594CCCE8D}">
      <dsp:nvSpPr>
        <dsp:cNvPr id="0" name=""/>
        <dsp:cNvSpPr/>
      </dsp:nvSpPr>
      <dsp:spPr>
        <a:xfrm>
          <a:off x="2472099" y="1947223"/>
          <a:ext cx="1850613" cy="1622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b="1" kern="1200" dirty="0"/>
            <a:t>Strukturerad</a:t>
          </a:r>
        </a:p>
        <a:p>
          <a:pPr marL="0" lvl="0" indent="0" algn="l" defTabSz="800100">
            <a:lnSpc>
              <a:spcPct val="90000"/>
            </a:lnSpc>
            <a:spcBef>
              <a:spcPct val="0"/>
            </a:spcBef>
            <a:spcAft>
              <a:spcPct val="35000"/>
            </a:spcAft>
            <a:buNone/>
          </a:pPr>
          <a:r>
            <a:rPr lang="sv-SE" sz="1800" b="1" kern="1200" dirty="0"/>
            <a:t>förberedd</a:t>
          </a:r>
        </a:p>
        <a:p>
          <a:pPr marL="0" lvl="0" indent="0" algn="l" defTabSz="800100">
            <a:lnSpc>
              <a:spcPct val="90000"/>
            </a:lnSpc>
            <a:spcBef>
              <a:spcPct val="0"/>
            </a:spcBef>
            <a:spcAft>
              <a:spcPct val="35000"/>
            </a:spcAft>
            <a:buNone/>
          </a:pPr>
          <a:r>
            <a:rPr lang="sv-SE" sz="1800" b="1" kern="1200" dirty="0"/>
            <a:t>lärmiljö</a:t>
          </a:r>
        </a:p>
      </dsp:txBody>
      <dsp:txXfrm>
        <a:off x="2472099" y="1947223"/>
        <a:ext cx="1850613" cy="1622171"/>
      </dsp:txXfrm>
    </dsp:sp>
    <dsp:sp modelId="{BC1213A9-8508-4502-AB84-1AF690D629DB}">
      <dsp:nvSpPr>
        <dsp:cNvPr id="0" name=""/>
        <dsp:cNvSpPr/>
      </dsp:nvSpPr>
      <dsp:spPr>
        <a:xfrm>
          <a:off x="3973540" y="1183848"/>
          <a:ext cx="349172" cy="349172"/>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81F392-9850-4362-BF4E-97014EBADDBB}">
      <dsp:nvSpPr>
        <dsp:cNvPr id="0" name=""/>
        <dsp:cNvSpPr/>
      </dsp:nvSpPr>
      <dsp:spPr>
        <a:xfrm rot="5400000">
          <a:off x="4943246" y="774157"/>
          <a:ext cx="1231896" cy="2049847"/>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B85C7B-2F33-4BE3-8EB9-89FBEB16C379}">
      <dsp:nvSpPr>
        <dsp:cNvPr id="0" name=""/>
        <dsp:cNvSpPr/>
      </dsp:nvSpPr>
      <dsp:spPr>
        <a:xfrm>
          <a:off x="4737612" y="1386620"/>
          <a:ext cx="1850613" cy="1622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b="1" kern="1200" dirty="0"/>
            <a:t>Mångfald</a:t>
          </a:r>
        </a:p>
        <a:p>
          <a:pPr marL="0" lvl="0" indent="0" algn="l" defTabSz="800100">
            <a:lnSpc>
              <a:spcPct val="90000"/>
            </a:lnSpc>
            <a:spcBef>
              <a:spcPct val="0"/>
            </a:spcBef>
            <a:spcAft>
              <a:spcPct val="35000"/>
            </a:spcAft>
            <a:buNone/>
          </a:pPr>
          <a:r>
            <a:rPr lang="sv-SE" sz="1800" b="1" kern="1200" dirty="0"/>
            <a:t>Funktions-</a:t>
          </a:r>
        </a:p>
        <a:p>
          <a:pPr marL="0" lvl="0" indent="0" algn="l" defTabSz="800100">
            <a:lnSpc>
              <a:spcPct val="90000"/>
            </a:lnSpc>
            <a:spcBef>
              <a:spcPct val="0"/>
            </a:spcBef>
            <a:spcAft>
              <a:spcPct val="35000"/>
            </a:spcAft>
            <a:buNone/>
          </a:pPr>
          <a:r>
            <a:rPr lang="sv-SE" sz="1800" b="1" kern="1200" dirty="0"/>
            <a:t>variationer</a:t>
          </a:r>
        </a:p>
      </dsp:txBody>
      <dsp:txXfrm>
        <a:off x="4737612" y="1386620"/>
        <a:ext cx="1850613" cy="1622171"/>
      </dsp:txXfrm>
    </dsp:sp>
    <dsp:sp modelId="{42D71748-5C3B-4626-B9A4-588A2BFF8392}">
      <dsp:nvSpPr>
        <dsp:cNvPr id="0" name=""/>
        <dsp:cNvSpPr/>
      </dsp:nvSpPr>
      <dsp:spPr>
        <a:xfrm>
          <a:off x="6239053" y="623245"/>
          <a:ext cx="349172" cy="349172"/>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4D9178-3AA6-4CE2-B3B9-87F1C0D83EA3}">
      <dsp:nvSpPr>
        <dsp:cNvPr id="0" name=""/>
        <dsp:cNvSpPr/>
      </dsp:nvSpPr>
      <dsp:spPr>
        <a:xfrm rot="5400000">
          <a:off x="7208759" y="213553"/>
          <a:ext cx="1231896" cy="2049847"/>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816047-7B61-4869-B5D6-176087762434}">
      <dsp:nvSpPr>
        <dsp:cNvPr id="0" name=""/>
        <dsp:cNvSpPr/>
      </dsp:nvSpPr>
      <dsp:spPr>
        <a:xfrm>
          <a:off x="7003125" y="826016"/>
          <a:ext cx="1850613" cy="1622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b="1" kern="1200" dirty="0"/>
            <a:t>Specialdidaktik</a:t>
          </a:r>
        </a:p>
      </dsp:txBody>
      <dsp:txXfrm>
        <a:off x="7003125" y="826016"/>
        <a:ext cx="1850613" cy="162217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714E3761-0329-40D7-BD0E-289258D570FF}" type="datetimeFigureOut">
              <a:rPr lang="sv-SE" smtClean="0"/>
              <a:t>2022-10-30</a:t>
            </a:fld>
            <a:endParaRPr lang="sv-SE"/>
          </a:p>
        </p:txBody>
      </p:sp>
      <p:sp>
        <p:nvSpPr>
          <p:cNvPr id="4" name="Platshållare för bildobjekt 3"/>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86F644C7-AFCB-4AEC-8C9A-E93150F32121}" type="slidenum">
              <a:rPr lang="sv-SE" smtClean="0"/>
              <a:t>‹#›</a:t>
            </a:fld>
            <a:endParaRPr lang="sv-SE"/>
          </a:p>
        </p:txBody>
      </p:sp>
    </p:spTree>
    <p:extLst>
      <p:ext uri="{BB962C8B-B14F-4D97-AF65-F5344CB8AC3E}">
        <p14:creationId xmlns:p14="http://schemas.microsoft.com/office/powerpoint/2010/main" val="2741961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6F644C7-AFCB-4AEC-8C9A-E93150F32121}" type="slidenum">
              <a:rPr lang="sv-SE" smtClean="0"/>
              <a:t>2</a:t>
            </a:fld>
            <a:endParaRPr lang="sv-SE"/>
          </a:p>
        </p:txBody>
      </p:sp>
    </p:spTree>
    <p:extLst>
      <p:ext uri="{BB962C8B-B14F-4D97-AF65-F5344CB8AC3E}">
        <p14:creationId xmlns:p14="http://schemas.microsoft.com/office/powerpoint/2010/main" val="369289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6F644C7-AFCB-4AEC-8C9A-E93150F32121}" type="slidenum">
              <a:rPr lang="sv-SE" smtClean="0"/>
              <a:t>6</a:t>
            </a:fld>
            <a:endParaRPr lang="sv-SE"/>
          </a:p>
        </p:txBody>
      </p:sp>
    </p:spTree>
    <p:extLst>
      <p:ext uri="{BB962C8B-B14F-4D97-AF65-F5344CB8AC3E}">
        <p14:creationId xmlns:p14="http://schemas.microsoft.com/office/powerpoint/2010/main" val="2931094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86F644C7-AFCB-4AEC-8C9A-E93150F32121}" type="slidenum">
              <a:rPr lang="sv-SE" smtClean="0"/>
              <a:t>8</a:t>
            </a:fld>
            <a:endParaRPr lang="sv-SE"/>
          </a:p>
        </p:txBody>
      </p:sp>
    </p:spTree>
    <p:extLst>
      <p:ext uri="{BB962C8B-B14F-4D97-AF65-F5344CB8AC3E}">
        <p14:creationId xmlns:p14="http://schemas.microsoft.com/office/powerpoint/2010/main" val="3577952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Beteendet vi ser kan liknas vid toppen av ett isberg. Orsakerna till beteendet är osynliga för oss och kan liknas vid den stora delen av ett isberg som ligger under vattenytan. För att kunna bemöta utmanande beteende behöver vi försöka få förståelse för varför beteendet uppstår. </a:t>
            </a:r>
          </a:p>
          <a:p>
            <a:endParaRPr lang="sv-SE" dirty="0"/>
          </a:p>
        </p:txBody>
      </p:sp>
      <p:sp>
        <p:nvSpPr>
          <p:cNvPr id="4" name="Platshållare för bildnummer 3"/>
          <p:cNvSpPr>
            <a:spLocks noGrp="1"/>
          </p:cNvSpPr>
          <p:nvPr>
            <p:ph type="sldNum" sz="quarter" idx="5"/>
          </p:nvPr>
        </p:nvSpPr>
        <p:spPr/>
        <p:txBody>
          <a:bodyPr/>
          <a:lstStyle/>
          <a:p>
            <a:fld id="{49BA3D01-F66E-4B61-AF98-FC3D13A03A5A}" type="slidenum">
              <a:rPr lang="sv-SE" smtClean="0"/>
              <a:t>10</a:t>
            </a:fld>
            <a:endParaRPr lang="sv-SE"/>
          </a:p>
        </p:txBody>
      </p:sp>
    </p:spTree>
    <p:extLst>
      <p:ext uri="{BB962C8B-B14F-4D97-AF65-F5344CB8AC3E}">
        <p14:creationId xmlns:p14="http://schemas.microsoft.com/office/powerpoint/2010/main" val="2075431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Motivation till inlärning</a:t>
            </a:r>
          </a:p>
        </p:txBody>
      </p:sp>
      <p:sp>
        <p:nvSpPr>
          <p:cNvPr id="4" name="Platshållare för bildnummer 3"/>
          <p:cNvSpPr>
            <a:spLocks noGrp="1"/>
          </p:cNvSpPr>
          <p:nvPr>
            <p:ph type="sldNum" sz="quarter" idx="5"/>
          </p:nvPr>
        </p:nvSpPr>
        <p:spPr/>
        <p:txBody>
          <a:bodyPr/>
          <a:lstStyle/>
          <a:p>
            <a:fld id="{6031EFC0-42AA-4EF0-B541-C2E0A50D298E}" type="slidenum">
              <a:rPr lang="sv-SE" smtClean="0"/>
              <a:t>11</a:t>
            </a:fld>
            <a:endParaRPr lang="sv-SE"/>
          </a:p>
        </p:txBody>
      </p:sp>
    </p:spTree>
    <p:extLst>
      <p:ext uri="{BB962C8B-B14F-4D97-AF65-F5344CB8AC3E}">
        <p14:creationId xmlns:p14="http://schemas.microsoft.com/office/powerpoint/2010/main" val="993978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6F644C7-AFCB-4AEC-8C9A-E93150F32121}" type="slidenum">
              <a:rPr lang="sv-SE" smtClean="0"/>
              <a:t>14</a:t>
            </a:fld>
            <a:endParaRPr lang="sv-SE"/>
          </a:p>
        </p:txBody>
      </p:sp>
    </p:spTree>
    <p:extLst>
      <p:ext uri="{BB962C8B-B14F-4D97-AF65-F5344CB8AC3E}">
        <p14:creationId xmlns:p14="http://schemas.microsoft.com/office/powerpoint/2010/main" val="268442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pic>
        <p:nvPicPr>
          <p:cNvPr id="4" name="Picture 14" descr="KI-Logo_rgb_platta.tif                                         001030A5Macintosh HD                   BBA748FD:"/>
          <p:cNvPicPr>
            <a:picLocks noChangeAspect="1" noChangeArrowheads="1"/>
          </p:cNvPicPr>
          <p:nvPr/>
        </p:nvPicPr>
        <p:blipFill>
          <a:blip r:embed="rId2">
            <a:extLst>
              <a:ext uri="{28A0092B-C50C-407E-A947-70E740481C1C}">
                <a14:useLocalDpi xmlns:a14="http://schemas.microsoft.com/office/drawing/2010/main" val="0"/>
              </a:ext>
            </a:extLst>
          </a:blip>
          <a:srcRect l="1666" t="2222" r="1683" b="2245"/>
          <a:stretch>
            <a:fillRect/>
          </a:stretch>
        </p:blipFill>
        <p:spPr bwMode="auto">
          <a:xfrm>
            <a:off x="152400" y="152400"/>
            <a:ext cx="8839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676400"/>
            <a:ext cx="7772400" cy="1143000"/>
          </a:xfrm>
        </p:spPr>
        <p:txBody>
          <a:bodyPr anchor="ctr"/>
          <a:lstStyle>
            <a:lvl1pPr>
              <a:defRPr sz="3200">
                <a:solidFill>
                  <a:schemeClr val="bg1"/>
                </a:solidFill>
              </a:defRPr>
            </a:lvl1pPr>
          </a:lstStyle>
          <a:p>
            <a:pPr lvl="0"/>
            <a:r>
              <a:rPr lang="sv-SE" altLang="sv-SE" noProof="0"/>
              <a:t>Klicka här för att ändra format</a:t>
            </a:r>
          </a:p>
        </p:txBody>
      </p:sp>
      <p:sp>
        <p:nvSpPr>
          <p:cNvPr id="3075" name="Rectangle 3"/>
          <p:cNvSpPr>
            <a:spLocks noGrp="1" noChangeArrowheads="1"/>
          </p:cNvSpPr>
          <p:nvPr>
            <p:ph type="subTitle" idx="1"/>
          </p:nvPr>
        </p:nvSpPr>
        <p:spPr>
          <a:xfrm>
            <a:off x="685800" y="2743200"/>
            <a:ext cx="6400800" cy="1752600"/>
          </a:xfrm>
        </p:spPr>
        <p:txBody>
          <a:bodyPr/>
          <a:lstStyle>
            <a:lvl1pPr marL="0" indent="0">
              <a:buFont typeface="Wingdings" charset="2"/>
              <a:buNone/>
              <a:defRPr sz="1800">
                <a:solidFill>
                  <a:schemeClr val="bg1"/>
                </a:solidFill>
              </a:defRPr>
            </a:lvl1pPr>
          </a:lstStyle>
          <a:p>
            <a:pPr lvl="0"/>
            <a:r>
              <a:rPr lang="sv-SE" altLang="sv-SE" noProof="0"/>
              <a:t>Klicka här för att ändra format på underrubrik i bakgrunden</a:t>
            </a:r>
          </a:p>
        </p:txBody>
      </p:sp>
    </p:spTree>
    <p:extLst>
      <p:ext uri="{BB962C8B-B14F-4D97-AF65-F5344CB8AC3E}">
        <p14:creationId xmlns:p14="http://schemas.microsoft.com/office/powerpoint/2010/main" val="344112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5" name="Rectangle 5"/>
          <p:cNvSpPr>
            <a:spLocks noGrp="1" noChangeArrowheads="1"/>
          </p:cNvSpPr>
          <p:nvPr>
            <p:ph type="ftr" sz="quarter" idx="11"/>
          </p:nvPr>
        </p:nvSpPr>
        <p:spPr>
          <a:ln/>
        </p:spPr>
        <p:txBody>
          <a:bodyPr/>
          <a:lstStyle>
            <a:lvl1pPr>
              <a:defRPr/>
            </a:lvl1pPr>
          </a:lstStyle>
          <a:p>
            <a:endParaRPr lang="sv-SE"/>
          </a:p>
        </p:txBody>
      </p:sp>
      <p:sp>
        <p:nvSpPr>
          <p:cNvPr id="6"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426714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369050" y="1054100"/>
            <a:ext cx="1943100" cy="51816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539750" y="1054100"/>
            <a:ext cx="5676900" cy="51816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5" name="Rectangle 5"/>
          <p:cNvSpPr>
            <a:spLocks noGrp="1" noChangeArrowheads="1"/>
          </p:cNvSpPr>
          <p:nvPr>
            <p:ph type="ftr" sz="quarter" idx="11"/>
          </p:nvPr>
        </p:nvSpPr>
        <p:spPr>
          <a:ln/>
        </p:spPr>
        <p:txBody>
          <a:bodyPr/>
          <a:lstStyle>
            <a:lvl1pPr>
              <a:defRPr/>
            </a:lvl1pPr>
          </a:lstStyle>
          <a:p>
            <a:endParaRPr lang="sv-SE"/>
          </a:p>
        </p:txBody>
      </p:sp>
      <p:sp>
        <p:nvSpPr>
          <p:cNvPr id="6"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24784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5" name="Rectangle 5"/>
          <p:cNvSpPr>
            <a:spLocks noGrp="1" noChangeArrowheads="1"/>
          </p:cNvSpPr>
          <p:nvPr>
            <p:ph type="ftr" sz="quarter" idx="11"/>
          </p:nvPr>
        </p:nvSpPr>
        <p:spPr>
          <a:ln/>
        </p:spPr>
        <p:txBody>
          <a:bodyPr/>
          <a:lstStyle>
            <a:lvl1pPr>
              <a:defRPr/>
            </a:lvl1pPr>
          </a:lstStyle>
          <a:p>
            <a:endParaRPr lang="sv-SE"/>
          </a:p>
        </p:txBody>
      </p:sp>
      <p:sp>
        <p:nvSpPr>
          <p:cNvPr id="6"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342538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5" name="Rectangle 5"/>
          <p:cNvSpPr>
            <a:spLocks noGrp="1" noChangeArrowheads="1"/>
          </p:cNvSpPr>
          <p:nvPr>
            <p:ph type="ftr" sz="quarter" idx="11"/>
          </p:nvPr>
        </p:nvSpPr>
        <p:spPr>
          <a:ln/>
        </p:spPr>
        <p:txBody>
          <a:bodyPr/>
          <a:lstStyle>
            <a:lvl1pPr>
              <a:defRPr/>
            </a:lvl1pPr>
          </a:lstStyle>
          <a:p>
            <a:endParaRPr lang="sv-SE"/>
          </a:p>
        </p:txBody>
      </p:sp>
      <p:sp>
        <p:nvSpPr>
          <p:cNvPr id="6"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1394265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539750" y="21209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502150" y="21209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6" name="Rectangle 5"/>
          <p:cNvSpPr>
            <a:spLocks noGrp="1" noChangeArrowheads="1"/>
          </p:cNvSpPr>
          <p:nvPr>
            <p:ph type="ftr" sz="quarter" idx="11"/>
          </p:nvPr>
        </p:nvSpPr>
        <p:spPr>
          <a:ln/>
        </p:spPr>
        <p:txBody>
          <a:bodyPr/>
          <a:lstStyle>
            <a:lvl1pPr>
              <a:defRPr/>
            </a:lvl1pPr>
          </a:lstStyle>
          <a:p>
            <a:endParaRPr lang="sv-SE"/>
          </a:p>
        </p:txBody>
      </p:sp>
      <p:sp>
        <p:nvSpPr>
          <p:cNvPr id="7"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349507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8" name="Rectangle 5"/>
          <p:cNvSpPr>
            <a:spLocks noGrp="1" noChangeArrowheads="1"/>
          </p:cNvSpPr>
          <p:nvPr>
            <p:ph type="ftr" sz="quarter" idx="11"/>
          </p:nvPr>
        </p:nvSpPr>
        <p:spPr>
          <a:ln/>
        </p:spPr>
        <p:txBody>
          <a:bodyPr/>
          <a:lstStyle>
            <a:lvl1pPr>
              <a:defRPr/>
            </a:lvl1pPr>
          </a:lstStyle>
          <a:p>
            <a:endParaRPr lang="sv-SE"/>
          </a:p>
        </p:txBody>
      </p:sp>
      <p:sp>
        <p:nvSpPr>
          <p:cNvPr id="9"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406581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4" name="Rectangle 5"/>
          <p:cNvSpPr>
            <a:spLocks noGrp="1" noChangeArrowheads="1"/>
          </p:cNvSpPr>
          <p:nvPr>
            <p:ph type="ftr" sz="quarter" idx="11"/>
          </p:nvPr>
        </p:nvSpPr>
        <p:spPr>
          <a:ln/>
        </p:spPr>
        <p:txBody>
          <a:bodyPr/>
          <a:lstStyle>
            <a:lvl1pPr>
              <a:defRPr/>
            </a:lvl1pPr>
          </a:lstStyle>
          <a:p>
            <a:endParaRPr lang="sv-SE"/>
          </a:p>
        </p:txBody>
      </p:sp>
      <p:sp>
        <p:nvSpPr>
          <p:cNvPr id="5"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1322649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3" name="Rectangle 5"/>
          <p:cNvSpPr>
            <a:spLocks noGrp="1" noChangeArrowheads="1"/>
          </p:cNvSpPr>
          <p:nvPr>
            <p:ph type="ftr" sz="quarter" idx="11"/>
          </p:nvPr>
        </p:nvSpPr>
        <p:spPr>
          <a:ln/>
        </p:spPr>
        <p:txBody>
          <a:bodyPr/>
          <a:lstStyle>
            <a:lvl1pPr>
              <a:defRPr/>
            </a:lvl1pPr>
          </a:lstStyle>
          <a:p>
            <a:endParaRPr lang="sv-SE"/>
          </a:p>
        </p:txBody>
      </p:sp>
      <p:sp>
        <p:nvSpPr>
          <p:cNvPr id="4"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73864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6" name="Rectangle 5"/>
          <p:cNvSpPr>
            <a:spLocks noGrp="1" noChangeArrowheads="1"/>
          </p:cNvSpPr>
          <p:nvPr>
            <p:ph type="ftr" sz="quarter" idx="11"/>
          </p:nvPr>
        </p:nvSpPr>
        <p:spPr>
          <a:ln/>
        </p:spPr>
        <p:txBody>
          <a:bodyPr/>
          <a:lstStyle>
            <a:lvl1pPr>
              <a:defRPr/>
            </a:lvl1pPr>
          </a:lstStyle>
          <a:p>
            <a:endParaRPr lang="sv-SE"/>
          </a:p>
        </p:txBody>
      </p:sp>
      <p:sp>
        <p:nvSpPr>
          <p:cNvPr id="7"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107798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fld id="{3AC89E95-5DD3-421A-8F52-18B0DA6586D7}" type="datetimeFigureOut">
              <a:rPr lang="sv-SE" smtClean="0"/>
              <a:t>2022-10-30</a:t>
            </a:fld>
            <a:endParaRPr lang="sv-SE"/>
          </a:p>
        </p:txBody>
      </p:sp>
      <p:sp>
        <p:nvSpPr>
          <p:cNvPr id="6" name="Rectangle 5"/>
          <p:cNvSpPr>
            <a:spLocks noGrp="1" noChangeArrowheads="1"/>
          </p:cNvSpPr>
          <p:nvPr>
            <p:ph type="ftr" sz="quarter" idx="11"/>
          </p:nvPr>
        </p:nvSpPr>
        <p:spPr>
          <a:ln/>
        </p:spPr>
        <p:txBody>
          <a:bodyPr/>
          <a:lstStyle>
            <a:lvl1pPr>
              <a:defRPr/>
            </a:lvl1pPr>
          </a:lstStyle>
          <a:p>
            <a:endParaRPr lang="sv-SE"/>
          </a:p>
        </p:txBody>
      </p:sp>
      <p:sp>
        <p:nvSpPr>
          <p:cNvPr id="7" name="Rectangle 6"/>
          <p:cNvSpPr>
            <a:spLocks noGrp="1" noChangeArrowheads="1"/>
          </p:cNvSpPr>
          <p:nvPr>
            <p:ph type="sldNum" sz="quarter" idx="12"/>
          </p:nvPr>
        </p:nvSpPr>
        <p:spPr>
          <a:ln/>
        </p:spPr>
        <p:txBody>
          <a:bodyPr/>
          <a:lstStyle>
            <a:lvl1pPr>
              <a:defRPr/>
            </a:lvl1pPr>
          </a:lstStyle>
          <a:p>
            <a:fld id="{435962F0-E9ED-4C0C-BDEF-5D520C1BAAAC}" type="slidenum">
              <a:rPr lang="sv-SE" smtClean="0"/>
              <a:t>‹#›</a:t>
            </a:fld>
            <a:endParaRPr lang="sv-SE"/>
          </a:p>
        </p:txBody>
      </p:sp>
    </p:spTree>
    <p:extLst>
      <p:ext uri="{BB962C8B-B14F-4D97-AF65-F5344CB8AC3E}">
        <p14:creationId xmlns:p14="http://schemas.microsoft.com/office/powerpoint/2010/main" val="263460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KI-Logo_rgb.tif                                                001030A5Macintosh HD                   BBA748F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78675" y="182563"/>
            <a:ext cx="17272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39750" y="10541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bakgrundsrubriken</a:t>
            </a:r>
          </a:p>
        </p:txBody>
      </p:sp>
      <p:sp>
        <p:nvSpPr>
          <p:cNvPr id="1028" name="Rectangle 3"/>
          <p:cNvSpPr>
            <a:spLocks noGrp="1" noChangeArrowheads="1"/>
          </p:cNvSpPr>
          <p:nvPr>
            <p:ph type="body" idx="1"/>
          </p:nvPr>
        </p:nvSpPr>
        <p:spPr bwMode="auto">
          <a:xfrm>
            <a:off x="539750" y="21209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2" name="Rectangle 4"/>
          <p:cNvSpPr>
            <a:spLocks noGrp="1" noChangeArrowheads="1"/>
          </p:cNvSpPr>
          <p:nvPr>
            <p:ph type="dt" sz="half" idx="2"/>
          </p:nvPr>
        </p:nvSpPr>
        <p:spPr bwMode="auto">
          <a:xfrm>
            <a:off x="6553200" y="64770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bg2"/>
                </a:solidFill>
                <a:latin typeface="+mn-lt"/>
              </a:defRPr>
            </a:lvl1pPr>
          </a:lstStyle>
          <a:p>
            <a:fld id="{3AC89E95-5DD3-421A-8F52-18B0DA6586D7}" type="datetimeFigureOut">
              <a:rPr lang="sv-SE" smtClean="0"/>
              <a:t>2022-10-30</a:t>
            </a:fld>
            <a:endParaRPr lang="sv-SE"/>
          </a:p>
        </p:txBody>
      </p:sp>
      <p:sp>
        <p:nvSpPr>
          <p:cNvPr id="1029" name="Rectangle 5"/>
          <p:cNvSpPr>
            <a:spLocks noGrp="1" noChangeArrowheads="1"/>
          </p:cNvSpPr>
          <p:nvPr>
            <p:ph type="ftr" sz="quarter" idx="3"/>
          </p:nvPr>
        </p:nvSpPr>
        <p:spPr bwMode="auto">
          <a:xfrm>
            <a:off x="457200" y="6477000"/>
            <a:ext cx="2895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solidFill>
                  <a:schemeClr val="bg2"/>
                </a:solidFill>
                <a:latin typeface="+mn-lt"/>
              </a:defRPr>
            </a:lvl1pPr>
          </a:lstStyle>
          <a:p>
            <a:endParaRPr lang="sv-SE"/>
          </a:p>
        </p:txBody>
      </p:sp>
      <p:sp>
        <p:nvSpPr>
          <p:cNvPr id="1030" name="Rectangle 6"/>
          <p:cNvSpPr>
            <a:spLocks noGrp="1" noChangeArrowheads="1"/>
          </p:cNvSpPr>
          <p:nvPr>
            <p:ph type="sldNum" sz="quarter" idx="4"/>
          </p:nvPr>
        </p:nvSpPr>
        <p:spPr bwMode="auto">
          <a:xfrm>
            <a:off x="8229600" y="6477000"/>
            <a:ext cx="685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b="1">
                <a:solidFill>
                  <a:schemeClr val="bg2"/>
                </a:solidFill>
                <a:latin typeface="+mn-lt"/>
              </a:defRPr>
            </a:lvl1pPr>
          </a:lstStyle>
          <a:p>
            <a:fld id="{435962F0-E9ED-4C0C-BDEF-5D520C1BAAAC}" type="slidenum">
              <a:rPr lang="sv-SE" smtClean="0"/>
              <a:t>‹#›</a:t>
            </a:fld>
            <a:endParaRPr lang="sv-SE"/>
          </a:p>
        </p:txBody>
      </p:sp>
      <p:sp>
        <p:nvSpPr>
          <p:cNvPr id="1032" name="Line 7"/>
          <p:cNvSpPr>
            <a:spLocks noChangeShapeType="1"/>
          </p:cNvSpPr>
          <p:nvPr/>
        </p:nvSpPr>
        <p:spPr bwMode="auto">
          <a:xfrm>
            <a:off x="533400" y="6400800"/>
            <a:ext cx="8305800"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800" b="1">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accent1"/>
        </a:buClr>
        <a:buFont typeface="Wingdings" panose="05000000000000000000" pitchFamily="2" charset="2"/>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à"/>
        <a:defRPr>
          <a:solidFill>
            <a:schemeClr val="tx1"/>
          </a:solidFill>
          <a:latin typeface="+mn-lt"/>
        </a:defRPr>
      </a:lvl2pPr>
      <a:lvl3pPr marL="1143000" indent="-228600" algn="l" rtl="0" eaLnBrk="1" fontAlgn="base" hangingPunct="1">
        <a:spcBef>
          <a:spcPct val="20000"/>
        </a:spcBef>
        <a:spcAft>
          <a:spcPct val="0"/>
        </a:spcAft>
        <a:buClr>
          <a:schemeClr val="accent1"/>
        </a:buClr>
        <a:buFont typeface="Wingdings" panose="05000000000000000000" pitchFamily="2" charset="2"/>
        <a:buChar char="§"/>
        <a:defRPr sz="1600">
          <a:solidFill>
            <a:schemeClr val="accent1"/>
          </a:solidFill>
          <a:latin typeface="+mn-lt"/>
        </a:defRPr>
      </a:lvl3pPr>
      <a:lvl4pPr marL="1600200" indent="-228600" algn="l" rtl="0" eaLnBrk="1" fontAlgn="base" hangingPunct="1">
        <a:spcBef>
          <a:spcPct val="20000"/>
        </a:spcBef>
        <a:spcAft>
          <a:spcPct val="0"/>
        </a:spcAft>
        <a:buFont typeface="Wingdings" panose="05000000000000000000" pitchFamily="2" charset="2"/>
        <a:buChar char="à"/>
        <a:defRPr sz="14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anose="05000000000000000000" pitchFamily="2" charset="2"/>
        <a:defRPr sz="20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hyperlink" Target="https://www.flickr.com/photos/theselc/42257951805" TargetMode="External"/><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ww.flickr.com/photos/theselc/42257951805" TargetMode="External"/><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684512"/>
            <a:ext cx="7772400" cy="1752600"/>
          </a:xfrm>
        </p:spPr>
        <p:txBody>
          <a:bodyPr/>
          <a:lstStyle/>
          <a:p>
            <a:pPr algn="ctr"/>
            <a:br>
              <a:rPr lang="en-US" sz="4400" dirty="0"/>
            </a:br>
            <a:r>
              <a:rPr lang="en-US" sz="4400" dirty="0" err="1"/>
              <a:t>Förmåga</a:t>
            </a:r>
            <a:r>
              <a:rPr lang="en-US" sz="4400" dirty="0"/>
              <a:t> till </a:t>
            </a:r>
            <a:r>
              <a:rPr lang="en-US" sz="4400" dirty="0" err="1"/>
              <a:t>lärande</a:t>
            </a:r>
            <a:r>
              <a:rPr lang="en-US" sz="4400" dirty="0"/>
              <a:t>, </a:t>
            </a:r>
            <a:r>
              <a:rPr lang="en-US" sz="4400" dirty="0" err="1"/>
              <a:t>kognitiva</a:t>
            </a:r>
            <a:r>
              <a:rPr lang="en-US" sz="4400" dirty="0"/>
              <a:t> </a:t>
            </a:r>
            <a:r>
              <a:rPr lang="en-US" sz="4400" dirty="0" err="1"/>
              <a:t>förmågor</a:t>
            </a:r>
            <a:r>
              <a:rPr lang="en-US" sz="4400" dirty="0"/>
              <a:t> </a:t>
            </a:r>
            <a:r>
              <a:rPr lang="en-US" sz="4400" dirty="0" err="1"/>
              <a:t>och</a:t>
            </a:r>
            <a:r>
              <a:rPr lang="en-US" sz="4400" dirty="0"/>
              <a:t> </a:t>
            </a:r>
            <a:r>
              <a:rPr lang="en-US" sz="4400" dirty="0" err="1"/>
              <a:t>studiestrategier</a:t>
            </a:r>
            <a:br>
              <a:rPr lang="sv-SE" dirty="0"/>
            </a:br>
            <a:endParaRPr lang="sv-SE" dirty="0"/>
          </a:p>
        </p:txBody>
      </p:sp>
      <p:sp>
        <p:nvSpPr>
          <p:cNvPr id="3" name="Underrubrik 2"/>
          <p:cNvSpPr>
            <a:spLocks noGrp="1"/>
          </p:cNvSpPr>
          <p:nvPr>
            <p:ph type="subTitle" idx="1"/>
          </p:nvPr>
        </p:nvSpPr>
        <p:spPr>
          <a:xfrm>
            <a:off x="1115616" y="4941168"/>
            <a:ext cx="7342584" cy="1502992"/>
          </a:xfrm>
        </p:spPr>
        <p:txBody>
          <a:bodyPr/>
          <a:lstStyle/>
          <a:p>
            <a:pPr algn="ctr"/>
            <a:endParaRPr lang="sv-SE" b="1" dirty="0"/>
          </a:p>
          <a:p>
            <a:pPr algn="ctr"/>
            <a:endParaRPr lang="sv-SE" b="1" dirty="0"/>
          </a:p>
          <a:p>
            <a:pPr algn="ctr"/>
            <a:r>
              <a:rPr lang="sv-SE" b="1" dirty="0"/>
              <a:t>Emma Leifler</a:t>
            </a:r>
          </a:p>
          <a:p>
            <a:pPr algn="ctr"/>
            <a:r>
              <a:rPr lang="sv-SE" dirty="0"/>
              <a:t>Med Dr., universitetsadjunkt &amp; specialpedagog</a:t>
            </a:r>
            <a:endParaRPr lang="en-US" dirty="0"/>
          </a:p>
          <a:p>
            <a:pPr algn="ctr"/>
            <a:endParaRPr lang="en-US" dirty="0"/>
          </a:p>
        </p:txBody>
      </p:sp>
      <p:grpSp>
        <p:nvGrpSpPr>
          <p:cNvPr id="10" name="Grupp 9">
            <a:extLst>
              <a:ext uri="{FF2B5EF4-FFF2-40B4-BE49-F238E27FC236}">
                <a16:creationId xmlns:a16="http://schemas.microsoft.com/office/drawing/2014/main" id="{7EE55D0C-2FC3-4A4F-A83E-51FB2C590613}"/>
              </a:ext>
            </a:extLst>
          </p:cNvPr>
          <p:cNvGrpSpPr/>
          <p:nvPr/>
        </p:nvGrpSpPr>
        <p:grpSpPr>
          <a:xfrm>
            <a:off x="287524" y="413840"/>
            <a:ext cx="1656184" cy="864000"/>
            <a:chOff x="467544" y="593908"/>
            <a:chExt cx="1656184" cy="864000"/>
          </a:xfrm>
        </p:grpSpPr>
        <p:sp>
          <p:nvSpPr>
            <p:cNvPr id="6" name="Rektangel 5">
              <a:extLst>
                <a:ext uri="{FF2B5EF4-FFF2-40B4-BE49-F238E27FC236}">
                  <a16:creationId xmlns:a16="http://schemas.microsoft.com/office/drawing/2014/main" id="{495764FD-9D57-4848-995A-A2A4388C8D4C}"/>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5" name="Bildobjekt 4">
              <a:extLst>
                <a:ext uri="{FF2B5EF4-FFF2-40B4-BE49-F238E27FC236}">
                  <a16:creationId xmlns:a16="http://schemas.microsoft.com/office/drawing/2014/main" id="{C94867FE-F440-4988-946D-C3B2FC2902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pic>
        <p:nvPicPr>
          <p:cNvPr id="7" name="Bildobjekt 6">
            <a:extLst>
              <a:ext uri="{FF2B5EF4-FFF2-40B4-BE49-F238E27FC236}">
                <a16:creationId xmlns:a16="http://schemas.microsoft.com/office/drawing/2014/main" id="{8A0AB217-D020-437D-8CA2-53C580D0387F}"/>
              </a:ext>
            </a:extLst>
          </p:cNvPr>
          <p:cNvPicPr>
            <a:picLocks noChangeAspect="1"/>
          </p:cNvPicPr>
          <p:nvPr/>
        </p:nvPicPr>
        <p:blipFill>
          <a:blip r:embed="rId3"/>
          <a:stretch>
            <a:fillRect/>
          </a:stretch>
        </p:blipFill>
        <p:spPr>
          <a:xfrm>
            <a:off x="2411760" y="413840"/>
            <a:ext cx="1440160" cy="1358976"/>
          </a:xfrm>
          <a:prstGeom prst="rect">
            <a:avLst/>
          </a:prstGeom>
        </p:spPr>
      </p:pic>
    </p:spTree>
    <p:extLst>
      <p:ext uri="{BB962C8B-B14F-4D97-AF65-F5344CB8AC3E}">
        <p14:creationId xmlns:p14="http://schemas.microsoft.com/office/powerpoint/2010/main" val="19661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2E90F8FF-DA5A-4E33-B2CF-ED3033BB5794}"/>
              </a:ext>
            </a:extLst>
          </p:cNvPr>
          <p:cNvPicPr>
            <a:picLocks noChangeAspect="1"/>
          </p:cNvPicPr>
          <p:nvPr/>
        </p:nvPicPr>
        <p:blipFill>
          <a:blip r:embed="rId3"/>
          <a:stretch>
            <a:fillRect/>
          </a:stretch>
        </p:blipFill>
        <p:spPr>
          <a:xfrm>
            <a:off x="363475" y="1988840"/>
            <a:ext cx="3127247" cy="3600399"/>
          </a:xfrm>
          <a:prstGeom prst="rect">
            <a:avLst/>
          </a:prstGeom>
        </p:spPr>
      </p:pic>
      <p:pic>
        <p:nvPicPr>
          <p:cNvPr id="11266" name="Picture 2" descr="Blogg - Support, ett isberg som växer för var minut">
            <a:extLst>
              <a:ext uri="{FF2B5EF4-FFF2-40B4-BE49-F238E27FC236}">
                <a16:creationId xmlns:a16="http://schemas.microsoft.com/office/drawing/2014/main" id="{AAC149C6-F58C-46B6-BB46-4BC369A2D3C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764" r="5587" b="1"/>
          <a:stretch/>
        </p:blipFill>
        <p:spPr bwMode="auto">
          <a:xfrm>
            <a:off x="3732022" y="2564904"/>
            <a:ext cx="5048504" cy="345638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upp 3">
            <a:extLst>
              <a:ext uri="{FF2B5EF4-FFF2-40B4-BE49-F238E27FC236}">
                <a16:creationId xmlns:a16="http://schemas.microsoft.com/office/drawing/2014/main" id="{67206EBE-ED90-4AEE-8F5D-6B754D868870}"/>
              </a:ext>
            </a:extLst>
          </p:cNvPr>
          <p:cNvGrpSpPr/>
          <p:nvPr/>
        </p:nvGrpSpPr>
        <p:grpSpPr>
          <a:xfrm>
            <a:off x="323528" y="264132"/>
            <a:ext cx="1116124" cy="513136"/>
            <a:chOff x="467544" y="593908"/>
            <a:chExt cx="1656184" cy="864000"/>
          </a:xfrm>
        </p:grpSpPr>
        <p:sp>
          <p:nvSpPr>
            <p:cNvPr id="5" name="Rektangel 4">
              <a:extLst>
                <a:ext uri="{FF2B5EF4-FFF2-40B4-BE49-F238E27FC236}">
                  <a16:creationId xmlns:a16="http://schemas.microsoft.com/office/drawing/2014/main" id="{AA962475-8934-41B0-877A-A47541EC679E}"/>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6" name="Bildobjekt 5">
              <a:extLst>
                <a:ext uri="{FF2B5EF4-FFF2-40B4-BE49-F238E27FC236}">
                  <a16:creationId xmlns:a16="http://schemas.microsoft.com/office/drawing/2014/main" id="{A31E543F-953B-4D95-9FD5-7E63F59622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2" name="textruta 1">
            <a:extLst>
              <a:ext uri="{FF2B5EF4-FFF2-40B4-BE49-F238E27FC236}">
                <a16:creationId xmlns:a16="http://schemas.microsoft.com/office/drawing/2014/main" id="{D06C8800-74FF-46B4-91B8-5016324D28F9}"/>
              </a:ext>
            </a:extLst>
          </p:cNvPr>
          <p:cNvSpPr txBox="1"/>
          <p:nvPr/>
        </p:nvSpPr>
        <p:spPr>
          <a:xfrm>
            <a:off x="611560" y="6593868"/>
            <a:ext cx="4896544" cy="230832"/>
          </a:xfrm>
          <a:prstGeom prst="rect">
            <a:avLst/>
          </a:prstGeom>
          <a:noFill/>
        </p:spPr>
        <p:txBody>
          <a:bodyPr wrap="square" rtlCol="0">
            <a:spAutoFit/>
          </a:bodyPr>
          <a:lstStyle/>
          <a:p>
            <a:r>
              <a:rPr lang="sv-SE" sz="900" dirty="0"/>
              <a:t>Leifler, 2022 modifierad efter Whitaker, 2013, TEACCH Division</a:t>
            </a:r>
          </a:p>
        </p:txBody>
      </p:sp>
      <p:sp>
        <p:nvSpPr>
          <p:cNvPr id="7" name="textruta 6">
            <a:extLst>
              <a:ext uri="{FF2B5EF4-FFF2-40B4-BE49-F238E27FC236}">
                <a16:creationId xmlns:a16="http://schemas.microsoft.com/office/drawing/2014/main" id="{738FE8F5-3C85-46D0-8206-E891FF7EE406}"/>
              </a:ext>
            </a:extLst>
          </p:cNvPr>
          <p:cNvSpPr txBox="1"/>
          <p:nvPr/>
        </p:nvSpPr>
        <p:spPr>
          <a:xfrm>
            <a:off x="2267744" y="908720"/>
            <a:ext cx="3456384" cy="461665"/>
          </a:xfrm>
          <a:prstGeom prst="rect">
            <a:avLst/>
          </a:prstGeom>
          <a:noFill/>
        </p:spPr>
        <p:txBody>
          <a:bodyPr wrap="square" rtlCol="0">
            <a:spAutoFit/>
          </a:bodyPr>
          <a:lstStyle/>
          <a:p>
            <a:r>
              <a:rPr lang="sv-SE" sz="2400" b="1" dirty="0">
                <a:solidFill>
                  <a:schemeClr val="accent1">
                    <a:lumMod val="75000"/>
                  </a:schemeClr>
                </a:solidFill>
              </a:rPr>
              <a:t>Vad behöver vi veta? </a:t>
            </a:r>
          </a:p>
        </p:txBody>
      </p:sp>
    </p:spTree>
    <p:extLst>
      <p:ext uri="{BB962C8B-B14F-4D97-AF65-F5344CB8AC3E}">
        <p14:creationId xmlns:p14="http://schemas.microsoft.com/office/powerpoint/2010/main" val="3987161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kbent triangel 1">
            <a:extLst>
              <a:ext uri="{FF2B5EF4-FFF2-40B4-BE49-F238E27FC236}">
                <a16:creationId xmlns:a16="http://schemas.microsoft.com/office/drawing/2014/main" id="{FDDCA4C5-6D0F-40D6-AE3F-D5B10A3F403A}"/>
              </a:ext>
            </a:extLst>
          </p:cNvPr>
          <p:cNvSpPr/>
          <p:nvPr/>
        </p:nvSpPr>
        <p:spPr>
          <a:xfrm>
            <a:off x="2659673" y="1723292"/>
            <a:ext cx="3824654" cy="3138854"/>
          </a:xfrm>
          <a:prstGeom prst="triangl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3" name="textruta 2">
            <a:extLst>
              <a:ext uri="{FF2B5EF4-FFF2-40B4-BE49-F238E27FC236}">
                <a16:creationId xmlns:a16="http://schemas.microsoft.com/office/drawing/2014/main" id="{20980889-B699-474B-AC39-3C5C2A50E5C1}"/>
              </a:ext>
            </a:extLst>
          </p:cNvPr>
          <p:cNvSpPr txBox="1"/>
          <p:nvPr/>
        </p:nvSpPr>
        <p:spPr>
          <a:xfrm>
            <a:off x="3767504" y="1365529"/>
            <a:ext cx="1608992" cy="369332"/>
          </a:xfrm>
          <a:prstGeom prst="rect">
            <a:avLst/>
          </a:prstGeom>
          <a:noFill/>
        </p:spPr>
        <p:txBody>
          <a:bodyPr wrap="square" rtlCol="0">
            <a:spAutoFit/>
          </a:bodyPr>
          <a:lstStyle/>
          <a:p>
            <a:r>
              <a:rPr lang="sv-SE" dirty="0">
                <a:latin typeface="Abadi Extra Light" panose="020B0204020104020204" pitchFamily="34" charset="0"/>
              </a:rPr>
              <a:t>Meningsfullhet</a:t>
            </a:r>
          </a:p>
        </p:txBody>
      </p:sp>
      <p:sp>
        <p:nvSpPr>
          <p:cNvPr id="4" name="textruta 3">
            <a:extLst>
              <a:ext uri="{FF2B5EF4-FFF2-40B4-BE49-F238E27FC236}">
                <a16:creationId xmlns:a16="http://schemas.microsoft.com/office/drawing/2014/main" id="{6CDCE1F5-EA42-4B9B-837E-53D9EECFBBB1}"/>
              </a:ext>
            </a:extLst>
          </p:cNvPr>
          <p:cNvSpPr txBox="1"/>
          <p:nvPr/>
        </p:nvSpPr>
        <p:spPr>
          <a:xfrm>
            <a:off x="1235320" y="4788459"/>
            <a:ext cx="1608992" cy="369332"/>
          </a:xfrm>
          <a:prstGeom prst="rect">
            <a:avLst/>
          </a:prstGeom>
          <a:noFill/>
        </p:spPr>
        <p:txBody>
          <a:bodyPr wrap="square" rtlCol="0">
            <a:spAutoFit/>
          </a:bodyPr>
          <a:lstStyle/>
          <a:p>
            <a:r>
              <a:rPr lang="sv-SE" dirty="0">
                <a:latin typeface="Abadi Extra Light" panose="020B0204020104020204" pitchFamily="34" charset="0"/>
              </a:rPr>
              <a:t>Begriplighet</a:t>
            </a:r>
          </a:p>
        </p:txBody>
      </p:sp>
      <p:sp>
        <p:nvSpPr>
          <p:cNvPr id="5" name="textruta 4">
            <a:extLst>
              <a:ext uri="{FF2B5EF4-FFF2-40B4-BE49-F238E27FC236}">
                <a16:creationId xmlns:a16="http://schemas.microsoft.com/office/drawing/2014/main" id="{D4A6FC8E-2070-41E8-9D0B-37E2EC926DA0}"/>
              </a:ext>
            </a:extLst>
          </p:cNvPr>
          <p:cNvSpPr txBox="1"/>
          <p:nvPr/>
        </p:nvSpPr>
        <p:spPr>
          <a:xfrm>
            <a:off x="6664570" y="4788459"/>
            <a:ext cx="1608992" cy="369332"/>
          </a:xfrm>
          <a:prstGeom prst="rect">
            <a:avLst/>
          </a:prstGeom>
          <a:noFill/>
        </p:spPr>
        <p:txBody>
          <a:bodyPr wrap="square" rtlCol="0">
            <a:spAutoFit/>
          </a:bodyPr>
          <a:lstStyle/>
          <a:p>
            <a:r>
              <a:rPr lang="sv-SE" dirty="0">
                <a:latin typeface="Abadi Extra Light" panose="020B0204020104020204" pitchFamily="34" charset="0"/>
              </a:rPr>
              <a:t>Hanterbarhet</a:t>
            </a:r>
          </a:p>
        </p:txBody>
      </p:sp>
      <p:sp>
        <p:nvSpPr>
          <p:cNvPr id="6" name="textruta 5">
            <a:extLst>
              <a:ext uri="{FF2B5EF4-FFF2-40B4-BE49-F238E27FC236}">
                <a16:creationId xmlns:a16="http://schemas.microsoft.com/office/drawing/2014/main" id="{5EDEB9DC-18CA-4521-A71F-C4899A212337}"/>
              </a:ext>
            </a:extLst>
          </p:cNvPr>
          <p:cNvSpPr txBox="1"/>
          <p:nvPr/>
        </p:nvSpPr>
        <p:spPr>
          <a:xfrm>
            <a:off x="3767504" y="3679581"/>
            <a:ext cx="1608992" cy="369332"/>
          </a:xfrm>
          <a:prstGeom prst="rect">
            <a:avLst/>
          </a:prstGeom>
          <a:noFill/>
        </p:spPr>
        <p:txBody>
          <a:bodyPr wrap="square" rtlCol="0">
            <a:spAutoFit/>
          </a:bodyPr>
          <a:lstStyle/>
          <a:p>
            <a:pPr algn="ctr"/>
            <a:r>
              <a:rPr lang="sv-SE" dirty="0">
                <a:latin typeface="Abadi Extra Light" panose="020B0204020104020204" pitchFamily="34" charset="0"/>
              </a:rPr>
              <a:t>KASAM</a:t>
            </a:r>
          </a:p>
        </p:txBody>
      </p:sp>
      <p:grpSp>
        <p:nvGrpSpPr>
          <p:cNvPr id="7" name="Grupp 6">
            <a:extLst>
              <a:ext uri="{FF2B5EF4-FFF2-40B4-BE49-F238E27FC236}">
                <a16:creationId xmlns:a16="http://schemas.microsoft.com/office/drawing/2014/main" id="{2AE066FE-B254-4651-80E9-384A78B877C5}"/>
              </a:ext>
            </a:extLst>
          </p:cNvPr>
          <p:cNvGrpSpPr/>
          <p:nvPr/>
        </p:nvGrpSpPr>
        <p:grpSpPr>
          <a:xfrm>
            <a:off x="323528" y="264132"/>
            <a:ext cx="1116124" cy="513136"/>
            <a:chOff x="467544" y="593908"/>
            <a:chExt cx="1656184" cy="864000"/>
          </a:xfrm>
        </p:grpSpPr>
        <p:sp>
          <p:nvSpPr>
            <p:cNvPr id="8" name="Rektangel 7">
              <a:extLst>
                <a:ext uri="{FF2B5EF4-FFF2-40B4-BE49-F238E27FC236}">
                  <a16:creationId xmlns:a16="http://schemas.microsoft.com/office/drawing/2014/main" id="{B0C30BE3-01EF-4BB2-A194-3800E59AA465}"/>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9" name="Bildobjekt 8">
              <a:extLst>
                <a:ext uri="{FF2B5EF4-FFF2-40B4-BE49-F238E27FC236}">
                  <a16:creationId xmlns:a16="http://schemas.microsoft.com/office/drawing/2014/main" id="{C8F02F2A-B7C5-4B99-B9B4-9F2ED12709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10" name="textruta 9">
            <a:extLst>
              <a:ext uri="{FF2B5EF4-FFF2-40B4-BE49-F238E27FC236}">
                <a16:creationId xmlns:a16="http://schemas.microsoft.com/office/drawing/2014/main" id="{0006B90F-D3CC-4237-893B-E7AFCEA9BEA1}"/>
              </a:ext>
            </a:extLst>
          </p:cNvPr>
          <p:cNvSpPr txBox="1"/>
          <p:nvPr/>
        </p:nvSpPr>
        <p:spPr>
          <a:xfrm>
            <a:off x="683568" y="6525344"/>
            <a:ext cx="2448272" cy="215444"/>
          </a:xfrm>
          <a:prstGeom prst="rect">
            <a:avLst/>
          </a:prstGeom>
          <a:noFill/>
        </p:spPr>
        <p:txBody>
          <a:bodyPr wrap="square" rtlCol="0">
            <a:spAutoFit/>
          </a:bodyPr>
          <a:lstStyle/>
          <a:p>
            <a:r>
              <a:rPr lang="sv-SE" sz="800" dirty="0"/>
              <a:t>Antonovsky, 2005)</a:t>
            </a:r>
          </a:p>
        </p:txBody>
      </p:sp>
      <p:sp>
        <p:nvSpPr>
          <p:cNvPr id="11" name="textruta 10">
            <a:extLst>
              <a:ext uri="{FF2B5EF4-FFF2-40B4-BE49-F238E27FC236}">
                <a16:creationId xmlns:a16="http://schemas.microsoft.com/office/drawing/2014/main" id="{E936283A-000A-4C06-8A8E-6EDD08579307}"/>
              </a:ext>
            </a:extLst>
          </p:cNvPr>
          <p:cNvSpPr txBox="1"/>
          <p:nvPr/>
        </p:nvSpPr>
        <p:spPr>
          <a:xfrm>
            <a:off x="2555776" y="5949280"/>
            <a:ext cx="2448272" cy="369332"/>
          </a:xfrm>
          <a:prstGeom prst="rect">
            <a:avLst/>
          </a:prstGeom>
          <a:noFill/>
        </p:spPr>
        <p:txBody>
          <a:bodyPr wrap="square" rtlCol="0">
            <a:spAutoFit/>
          </a:bodyPr>
          <a:lstStyle/>
          <a:p>
            <a:r>
              <a:rPr lang="sv-SE" dirty="0">
                <a:solidFill>
                  <a:schemeClr val="accent1">
                    <a:lumMod val="75000"/>
                  </a:schemeClr>
                </a:solidFill>
              </a:rPr>
              <a:t>Hur gör vi detta?</a:t>
            </a:r>
          </a:p>
        </p:txBody>
      </p:sp>
    </p:spTree>
    <p:extLst>
      <p:ext uri="{BB962C8B-B14F-4D97-AF65-F5344CB8AC3E}">
        <p14:creationId xmlns:p14="http://schemas.microsoft.com/office/powerpoint/2010/main" val="3262097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15616" y="1124744"/>
            <a:ext cx="7028260" cy="1929585"/>
          </a:xfrm>
        </p:spPr>
        <p:txBody>
          <a:bodyPr>
            <a:normAutofit/>
          </a:bodyPr>
          <a:lstStyle/>
          <a:p>
            <a:r>
              <a:rPr lang="sv-SE" dirty="0"/>
              <a:t>Kompeten</a:t>
            </a:r>
            <a:r>
              <a:rPr lang="sv-SE" b="1" dirty="0"/>
              <a:t>strappan </a:t>
            </a:r>
            <a:r>
              <a:rPr lang="sv-SE" sz="1800" b="1" dirty="0"/>
              <a:t>– mot inkluderingskompetens</a:t>
            </a:r>
            <a:br>
              <a:rPr lang="sv-SE" b="1" dirty="0"/>
            </a:br>
            <a:r>
              <a:rPr lang="sv-SE" b="1" dirty="0"/>
              <a:t> </a:t>
            </a:r>
            <a:r>
              <a:rPr lang="sv-SE" sz="1200" dirty="0"/>
              <a:t>(ursprung från Jensen, 2017)</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1220614763"/>
              </p:ext>
            </p:extLst>
          </p:nvPr>
        </p:nvGraphicFramePr>
        <p:xfrm>
          <a:off x="179513" y="2204864"/>
          <a:ext cx="8856984"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upp 3">
            <a:extLst>
              <a:ext uri="{FF2B5EF4-FFF2-40B4-BE49-F238E27FC236}">
                <a16:creationId xmlns:a16="http://schemas.microsoft.com/office/drawing/2014/main" id="{58CC012E-1201-4630-B592-4C6B1DEED0E8}"/>
              </a:ext>
            </a:extLst>
          </p:cNvPr>
          <p:cNvGrpSpPr/>
          <p:nvPr/>
        </p:nvGrpSpPr>
        <p:grpSpPr>
          <a:xfrm>
            <a:off x="323528" y="264132"/>
            <a:ext cx="1116124" cy="513136"/>
            <a:chOff x="467544" y="593908"/>
            <a:chExt cx="1656184" cy="864000"/>
          </a:xfrm>
        </p:grpSpPr>
        <p:sp>
          <p:nvSpPr>
            <p:cNvPr id="6" name="Rektangel 5">
              <a:extLst>
                <a:ext uri="{FF2B5EF4-FFF2-40B4-BE49-F238E27FC236}">
                  <a16:creationId xmlns:a16="http://schemas.microsoft.com/office/drawing/2014/main" id="{18DEA738-0A6A-4818-920A-10ED65FED8B0}"/>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7" name="Bildobjekt 6">
              <a:extLst>
                <a:ext uri="{FF2B5EF4-FFF2-40B4-BE49-F238E27FC236}">
                  <a16:creationId xmlns:a16="http://schemas.microsoft.com/office/drawing/2014/main" id="{7911B96B-12D8-48B5-A0B3-CD0C34A4D8E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3" name="textruta 2">
            <a:extLst>
              <a:ext uri="{FF2B5EF4-FFF2-40B4-BE49-F238E27FC236}">
                <a16:creationId xmlns:a16="http://schemas.microsoft.com/office/drawing/2014/main" id="{657EB4C6-D511-4ED0-ABB7-E902FA34098F}"/>
              </a:ext>
            </a:extLst>
          </p:cNvPr>
          <p:cNvSpPr txBox="1"/>
          <p:nvPr/>
        </p:nvSpPr>
        <p:spPr>
          <a:xfrm>
            <a:off x="755576" y="6525344"/>
            <a:ext cx="1728192" cy="215444"/>
          </a:xfrm>
          <a:prstGeom prst="rect">
            <a:avLst/>
          </a:prstGeom>
          <a:noFill/>
        </p:spPr>
        <p:txBody>
          <a:bodyPr wrap="square" rtlCol="0">
            <a:spAutoFit/>
          </a:bodyPr>
          <a:lstStyle/>
          <a:p>
            <a:r>
              <a:rPr lang="sv-SE" sz="800" dirty="0"/>
              <a:t>Leifler, 2022</a:t>
            </a:r>
          </a:p>
        </p:txBody>
      </p:sp>
    </p:spTree>
    <p:extLst>
      <p:ext uri="{BB962C8B-B14F-4D97-AF65-F5344CB8AC3E}">
        <p14:creationId xmlns:p14="http://schemas.microsoft.com/office/powerpoint/2010/main" val="3001577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9F6A7A-F6B9-48E5-A605-ED376AA70188}"/>
              </a:ext>
            </a:extLst>
          </p:cNvPr>
          <p:cNvSpPr>
            <a:spLocks noGrp="1"/>
          </p:cNvSpPr>
          <p:nvPr>
            <p:ph type="title"/>
          </p:nvPr>
        </p:nvSpPr>
        <p:spPr>
          <a:xfrm flipV="1">
            <a:off x="971600" y="1008381"/>
            <a:ext cx="7340550" cy="45719"/>
          </a:xfrm>
        </p:spPr>
        <p:txBody>
          <a:bodyPr/>
          <a:lstStyle/>
          <a:p>
            <a:endParaRPr lang="sv-SE" dirty="0"/>
          </a:p>
        </p:txBody>
      </p:sp>
      <p:graphicFrame>
        <p:nvGraphicFramePr>
          <p:cNvPr id="8" name="Tabell 8">
            <a:extLst>
              <a:ext uri="{FF2B5EF4-FFF2-40B4-BE49-F238E27FC236}">
                <a16:creationId xmlns:a16="http://schemas.microsoft.com/office/drawing/2014/main" id="{C7D5BED4-B4E9-49BD-8A94-61FAB2C04614}"/>
              </a:ext>
            </a:extLst>
          </p:cNvPr>
          <p:cNvGraphicFramePr>
            <a:graphicFrameLocks noGrp="1"/>
          </p:cNvGraphicFramePr>
          <p:nvPr>
            <p:ph idx="1"/>
            <p:extLst>
              <p:ext uri="{D42A27DB-BD31-4B8C-83A1-F6EECF244321}">
                <p14:modId xmlns:p14="http://schemas.microsoft.com/office/powerpoint/2010/main" val="2548843865"/>
              </p:ext>
            </p:extLst>
          </p:nvPr>
        </p:nvGraphicFramePr>
        <p:xfrm>
          <a:off x="372054" y="1484784"/>
          <a:ext cx="8520424" cy="4851869"/>
        </p:xfrm>
        <a:graphic>
          <a:graphicData uri="http://schemas.openxmlformats.org/drawingml/2006/table">
            <a:tbl>
              <a:tblPr firstRow="1" bandRow="1">
                <a:tableStyleId>{5C22544A-7EE6-4342-B048-85BDC9FD1C3A}</a:tableStyleId>
              </a:tblPr>
              <a:tblGrid>
                <a:gridCol w="2130106">
                  <a:extLst>
                    <a:ext uri="{9D8B030D-6E8A-4147-A177-3AD203B41FA5}">
                      <a16:colId xmlns:a16="http://schemas.microsoft.com/office/drawing/2014/main" val="1556958737"/>
                    </a:ext>
                  </a:extLst>
                </a:gridCol>
                <a:gridCol w="2130106">
                  <a:extLst>
                    <a:ext uri="{9D8B030D-6E8A-4147-A177-3AD203B41FA5}">
                      <a16:colId xmlns:a16="http://schemas.microsoft.com/office/drawing/2014/main" val="4034337156"/>
                    </a:ext>
                  </a:extLst>
                </a:gridCol>
                <a:gridCol w="2130106">
                  <a:extLst>
                    <a:ext uri="{9D8B030D-6E8A-4147-A177-3AD203B41FA5}">
                      <a16:colId xmlns:a16="http://schemas.microsoft.com/office/drawing/2014/main" val="914253512"/>
                    </a:ext>
                  </a:extLst>
                </a:gridCol>
                <a:gridCol w="2130106">
                  <a:extLst>
                    <a:ext uri="{9D8B030D-6E8A-4147-A177-3AD203B41FA5}">
                      <a16:colId xmlns:a16="http://schemas.microsoft.com/office/drawing/2014/main" val="1362209036"/>
                    </a:ext>
                  </a:extLst>
                </a:gridCol>
              </a:tblGrid>
              <a:tr h="921222">
                <a:tc>
                  <a:txBody>
                    <a:bodyPr/>
                    <a:lstStyle/>
                    <a:p>
                      <a:r>
                        <a:rPr lang="sv-SE" dirty="0"/>
                        <a:t>Förståelse</a:t>
                      </a:r>
                    </a:p>
                  </a:txBody>
                  <a:tcPr/>
                </a:tc>
                <a:tc>
                  <a:txBody>
                    <a:bodyPr/>
                    <a:lstStyle/>
                    <a:p>
                      <a:r>
                        <a:rPr lang="sv-SE" dirty="0"/>
                        <a:t>Lärmiljön</a:t>
                      </a:r>
                    </a:p>
                  </a:txBody>
                  <a:tcPr/>
                </a:tc>
                <a:tc>
                  <a:txBody>
                    <a:bodyPr/>
                    <a:lstStyle/>
                    <a:p>
                      <a:r>
                        <a:rPr lang="sv-SE" dirty="0"/>
                        <a:t>Kunskap om diagnoser</a:t>
                      </a:r>
                    </a:p>
                  </a:txBody>
                  <a:tcPr/>
                </a:tc>
                <a:tc>
                  <a:txBody>
                    <a:bodyPr/>
                    <a:lstStyle/>
                    <a:p>
                      <a:r>
                        <a:rPr lang="sv-SE" dirty="0"/>
                        <a:t>Specialdidaktik</a:t>
                      </a:r>
                    </a:p>
                  </a:txBody>
                  <a:tcPr/>
                </a:tc>
                <a:extLst>
                  <a:ext uri="{0D108BD9-81ED-4DB2-BD59-A6C34878D82A}">
                    <a16:rowId xmlns:a16="http://schemas.microsoft.com/office/drawing/2014/main" val="614889560"/>
                  </a:ext>
                </a:extLst>
              </a:tr>
              <a:tr h="533723">
                <a:tc>
                  <a:txBody>
                    <a:bodyPr/>
                    <a:lstStyle/>
                    <a:p>
                      <a:r>
                        <a:rPr lang="sv-SE" dirty="0"/>
                        <a:t>Empati</a:t>
                      </a:r>
                    </a:p>
                  </a:txBody>
                  <a:tcPr/>
                </a:tc>
                <a:tc>
                  <a:txBody>
                    <a:bodyPr/>
                    <a:lstStyle/>
                    <a:p>
                      <a:r>
                        <a:rPr lang="sv-SE" dirty="0"/>
                        <a:t>Ta inget för givet</a:t>
                      </a:r>
                    </a:p>
                  </a:txBody>
                  <a:tcPr/>
                </a:tc>
                <a:tc>
                  <a:txBody>
                    <a:bodyPr/>
                    <a:lstStyle/>
                    <a:p>
                      <a:r>
                        <a:rPr lang="sv-SE" dirty="0"/>
                        <a:t>NPF</a:t>
                      </a:r>
                    </a:p>
                  </a:txBody>
                  <a:tcPr/>
                </a:tc>
                <a:tc>
                  <a:txBody>
                    <a:bodyPr/>
                    <a:lstStyle/>
                    <a:p>
                      <a:r>
                        <a:rPr lang="sv-SE" dirty="0"/>
                        <a:t>Fokus på vem</a:t>
                      </a:r>
                    </a:p>
                  </a:txBody>
                  <a:tcPr/>
                </a:tc>
                <a:extLst>
                  <a:ext uri="{0D108BD9-81ED-4DB2-BD59-A6C34878D82A}">
                    <a16:rowId xmlns:a16="http://schemas.microsoft.com/office/drawing/2014/main" val="2785669878"/>
                  </a:ext>
                </a:extLst>
              </a:tr>
              <a:tr h="533723">
                <a:tc>
                  <a:txBody>
                    <a:bodyPr/>
                    <a:lstStyle/>
                    <a:p>
                      <a:r>
                        <a:rPr lang="sv-SE" dirty="0"/>
                        <a:t>Relationer</a:t>
                      </a:r>
                    </a:p>
                  </a:txBody>
                  <a:tcPr/>
                </a:tc>
                <a:tc>
                  <a:txBody>
                    <a:bodyPr/>
                    <a:lstStyle/>
                    <a:p>
                      <a:r>
                        <a:rPr lang="sv-SE" dirty="0"/>
                        <a:t>Struktur</a:t>
                      </a:r>
                    </a:p>
                  </a:txBody>
                  <a:tcPr/>
                </a:tc>
                <a:tc>
                  <a:txBody>
                    <a:bodyPr/>
                    <a:lstStyle/>
                    <a:p>
                      <a:r>
                        <a:rPr lang="sv-SE" dirty="0"/>
                        <a:t>K</a:t>
                      </a:r>
                      <a:r>
                        <a:rPr lang="sv-SE"/>
                        <a:t>omorbiditet</a:t>
                      </a:r>
                      <a:endParaRPr lang="sv-SE" dirty="0"/>
                    </a:p>
                  </a:txBody>
                  <a:tcPr/>
                </a:tc>
                <a:tc>
                  <a:txBody>
                    <a:bodyPr/>
                    <a:lstStyle/>
                    <a:p>
                      <a:r>
                        <a:rPr lang="sv-SE" dirty="0"/>
                        <a:t>Generell didaktik – mer processer</a:t>
                      </a:r>
                    </a:p>
                  </a:txBody>
                  <a:tcPr/>
                </a:tc>
                <a:extLst>
                  <a:ext uri="{0D108BD9-81ED-4DB2-BD59-A6C34878D82A}">
                    <a16:rowId xmlns:a16="http://schemas.microsoft.com/office/drawing/2014/main" val="2907047049"/>
                  </a:ext>
                </a:extLst>
              </a:tr>
              <a:tr h="533723">
                <a:tc>
                  <a:txBody>
                    <a:bodyPr/>
                    <a:lstStyle/>
                    <a:p>
                      <a:r>
                        <a:rPr lang="sv-SE" dirty="0"/>
                        <a:t>Mind-set</a:t>
                      </a:r>
                    </a:p>
                  </a:txBody>
                  <a:tcPr/>
                </a:tc>
                <a:tc>
                  <a:txBody>
                    <a:bodyPr/>
                    <a:lstStyle/>
                    <a:p>
                      <a:r>
                        <a:rPr lang="sv-SE" dirty="0"/>
                        <a:t>Ledarskap</a:t>
                      </a:r>
                    </a:p>
                  </a:txBody>
                  <a:tcPr/>
                </a:tc>
                <a:tc>
                  <a:txBody>
                    <a:bodyPr/>
                    <a:lstStyle/>
                    <a:p>
                      <a:r>
                        <a:rPr lang="sv-SE" dirty="0"/>
                        <a:t>Styrkor, förmågor</a:t>
                      </a:r>
                    </a:p>
                  </a:txBody>
                  <a:tcPr/>
                </a:tc>
                <a:tc>
                  <a:txBody>
                    <a:bodyPr/>
                    <a:lstStyle/>
                    <a:p>
                      <a:r>
                        <a:rPr lang="sv-SE" dirty="0"/>
                        <a:t>Kognitions-</a:t>
                      </a:r>
                    </a:p>
                    <a:p>
                      <a:r>
                        <a:rPr lang="sv-SE" dirty="0"/>
                        <a:t>Vetenskap, metakognition</a:t>
                      </a:r>
                    </a:p>
                  </a:txBody>
                  <a:tcPr/>
                </a:tc>
                <a:extLst>
                  <a:ext uri="{0D108BD9-81ED-4DB2-BD59-A6C34878D82A}">
                    <a16:rowId xmlns:a16="http://schemas.microsoft.com/office/drawing/2014/main" val="2119553670"/>
                  </a:ext>
                </a:extLst>
              </a:tr>
              <a:tr h="921222">
                <a:tc>
                  <a:txBody>
                    <a:bodyPr/>
                    <a:lstStyle/>
                    <a:p>
                      <a:r>
                        <a:rPr lang="sv-SE" dirty="0"/>
                        <a:t>Positiv attityd</a:t>
                      </a:r>
                    </a:p>
                  </a:txBody>
                  <a:tcPr/>
                </a:tc>
                <a:tc>
                  <a:txBody>
                    <a:bodyPr/>
                    <a:lstStyle/>
                    <a:p>
                      <a:r>
                        <a:rPr lang="sv-SE" dirty="0"/>
                        <a:t>Variation och flexibilitet</a:t>
                      </a:r>
                    </a:p>
                  </a:txBody>
                  <a:tcPr/>
                </a:tc>
                <a:tc>
                  <a:txBody>
                    <a:bodyPr/>
                    <a:lstStyle/>
                    <a:p>
                      <a:r>
                        <a:rPr lang="sv-SE" dirty="0"/>
                        <a:t>Utmaningar, icke förmågor</a:t>
                      </a:r>
                    </a:p>
                  </a:txBody>
                  <a:tcPr/>
                </a:tc>
                <a:tc>
                  <a:txBody>
                    <a:bodyPr/>
                    <a:lstStyle/>
                    <a:p>
                      <a:r>
                        <a:rPr lang="sv-SE" dirty="0"/>
                        <a:t>Kommunikation - dialoger</a:t>
                      </a:r>
                    </a:p>
                  </a:txBody>
                  <a:tcPr/>
                </a:tc>
                <a:extLst>
                  <a:ext uri="{0D108BD9-81ED-4DB2-BD59-A6C34878D82A}">
                    <a16:rowId xmlns:a16="http://schemas.microsoft.com/office/drawing/2014/main" val="3972074484"/>
                  </a:ext>
                </a:extLst>
              </a:tr>
              <a:tr h="921222">
                <a:tc>
                  <a:txBody>
                    <a:bodyPr/>
                    <a:lstStyle/>
                    <a:p>
                      <a:r>
                        <a:rPr lang="sv-SE" dirty="0"/>
                        <a:t>Rosenthal</a:t>
                      </a:r>
                    </a:p>
                  </a:txBody>
                  <a:tcPr/>
                </a:tc>
                <a:tc>
                  <a:txBody>
                    <a:bodyPr/>
                    <a:lstStyle/>
                    <a:p>
                      <a:r>
                        <a:rPr lang="sv-SE" dirty="0"/>
                        <a:t>Holistiskt – de tre benen</a:t>
                      </a:r>
                    </a:p>
                  </a:txBody>
                  <a:tcPr/>
                </a:tc>
                <a:tc>
                  <a:txBody>
                    <a:bodyPr/>
                    <a:lstStyle/>
                    <a:p>
                      <a:r>
                        <a:rPr lang="sv-SE" dirty="0"/>
                        <a:t>Vad som blir svårt i lärmiljöer</a:t>
                      </a:r>
                    </a:p>
                  </a:txBody>
                  <a:tcPr/>
                </a:tc>
                <a:tc>
                  <a:txBody>
                    <a:bodyPr/>
                    <a:lstStyle/>
                    <a:p>
                      <a:r>
                        <a:rPr lang="sv-SE" dirty="0"/>
                        <a:t>Nyanserat, bredare repertoar,</a:t>
                      </a:r>
                    </a:p>
                    <a:p>
                      <a:r>
                        <a:rPr lang="sv-SE" dirty="0"/>
                        <a:t>modellering</a:t>
                      </a:r>
                    </a:p>
                  </a:txBody>
                  <a:tcPr/>
                </a:tc>
                <a:extLst>
                  <a:ext uri="{0D108BD9-81ED-4DB2-BD59-A6C34878D82A}">
                    <a16:rowId xmlns:a16="http://schemas.microsoft.com/office/drawing/2014/main" val="157815305"/>
                  </a:ext>
                </a:extLst>
              </a:tr>
            </a:tbl>
          </a:graphicData>
        </a:graphic>
      </p:graphicFrame>
      <p:grpSp>
        <p:nvGrpSpPr>
          <p:cNvPr id="4" name="Grupp 3">
            <a:extLst>
              <a:ext uri="{FF2B5EF4-FFF2-40B4-BE49-F238E27FC236}">
                <a16:creationId xmlns:a16="http://schemas.microsoft.com/office/drawing/2014/main" id="{6F2D3D40-7AA1-4779-A696-227DF7B1EDB4}"/>
              </a:ext>
            </a:extLst>
          </p:cNvPr>
          <p:cNvGrpSpPr/>
          <p:nvPr/>
        </p:nvGrpSpPr>
        <p:grpSpPr>
          <a:xfrm>
            <a:off x="323528" y="264132"/>
            <a:ext cx="1116124" cy="513136"/>
            <a:chOff x="467544" y="593908"/>
            <a:chExt cx="1656184" cy="864000"/>
          </a:xfrm>
        </p:grpSpPr>
        <p:sp>
          <p:nvSpPr>
            <p:cNvPr id="5" name="Rektangel 4">
              <a:extLst>
                <a:ext uri="{FF2B5EF4-FFF2-40B4-BE49-F238E27FC236}">
                  <a16:creationId xmlns:a16="http://schemas.microsoft.com/office/drawing/2014/main" id="{47B53C26-3836-40A3-966E-6298EEC52709}"/>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6" name="Bildobjekt 5">
              <a:extLst>
                <a:ext uri="{FF2B5EF4-FFF2-40B4-BE49-F238E27FC236}">
                  <a16:creationId xmlns:a16="http://schemas.microsoft.com/office/drawing/2014/main" id="{D5657A1E-80AF-4379-8F11-FBFDD7DF93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Tree>
    <p:extLst>
      <p:ext uri="{BB962C8B-B14F-4D97-AF65-F5344CB8AC3E}">
        <p14:creationId xmlns:p14="http://schemas.microsoft.com/office/powerpoint/2010/main" val="2349676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61F36F-08E0-49AF-8BEE-C021ED7C3349}"/>
              </a:ext>
            </a:extLst>
          </p:cNvPr>
          <p:cNvSpPr>
            <a:spLocks noGrp="1"/>
          </p:cNvSpPr>
          <p:nvPr>
            <p:ph type="title"/>
          </p:nvPr>
        </p:nvSpPr>
        <p:spPr>
          <a:xfrm>
            <a:off x="624420" y="1700808"/>
            <a:ext cx="7772400" cy="4176464"/>
          </a:xfrm>
        </p:spPr>
        <p:txBody>
          <a:bodyPr/>
          <a:lstStyle/>
          <a:p>
            <a:pPr algn="ctr"/>
            <a:r>
              <a:rPr lang="sv-SE" dirty="0"/>
              <a:t>Tack för att ni har lyssnat!</a:t>
            </a:r>
            <a:br>
              <a:rPr lang="sv-SE" dirty="0"/>
            </a:br>
            <a:br>
              <a:rPr lang="sv-SE" dirty="0"/>
            </a:br>
            <a:r>
              <a:rPr lang="sv-SE" sz="2400" dirty="0" err="1"/>
              <a:t>Acknowledgements</a:t>
            </a:r>
            <a:br>
              <a:rPr lang="sv-SE" dirty="0"/>
            </a:br>
            <a:br>
              <a:rPr lang="sv-SE" dirty="0"/>
            </a:br>
            <a:br>
              <a:rPr lang="sv-SE" dirty="0"/>
            </a:br>
            <a:br>
              <a:rPr lang="sv-SE" dirty="0"/>
            </a:br>
            <a:br>
              <a:rPr lang="sv-SE" dirty="0"/>
            </a:br>
            <a:br>
              <a:rPr lang="sv-SE" dirty="0"/>
            </a:br>
            <a:r>
              <a:rPr lang="sv-SE" sz="1800" dirty="0"/>
              <a:t>Vetenskapsrådet</a:t>
            </a:r>
            <a:r>
              <a:rPr lang="sv-SE" dirty="0"/>
              <a:t>, </a:t>
            </a:r>
            <a:r>
              <a:rPr lang="sv-SE" sz="1600" dirty="0"/>
              <a:t>Grant No 2017-06039</a:t>
            </a:r>
          </a:p>
        </p:txBody>
      </p:sp>
      <p:grpSp>
        <p:nvGrpSpPr>
          <p:cNvPr id="4" name="Grupp 3">
            <a:extLst>
              <a:ext uri="{FF2B5EF4-FFF2-40B4-BE49-F238E27FC236}">
                <a16:creationId xmlns:a16="http://schemas.microsoft.com/office/drawing/2014/main" id="{7EE55D0C-2FC3-4A4F-A83E-51FB2C590613}"/>
              </a:ext>
            </a:extLst>
          </p:cNvPr>
          <p:cNvGrpSpPr/>
          <p:nvPr/>
        </p:nvGrpSpPr>
        <p:grpSpPr>
          <a:xfrm>
            <a:off x="3203848" y="437312"/>
            <a:ext cx="1450788" cy="654784"/>
            <a:chOff x="467544" y="593908"/>
            <a:chExt cx="1656184" cy="864000"/>
          </a:xfrm>
        </p:grpSpPr>
        <p:sp>
          <p:nvSpPr>
            <p:cNvPr id="5" name="Rektangel 4">
              <a:extLst>
                <a:ext uri="{FF2B5EF4-FFF2-40B4-BE49-F238E27FC236}">
                  <a16:creationId xmlns:a16="http://schemas.microsoft.com/office/drawing/2014/main" id="{495764FD-9D57-4848-995A-A2A4388C8D4C}"/>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6" name="Bildobjekt 5">
              <a:extLst>
                <a:ext uri="{FF2B5EF4-FFF2-40B4-BE49-F238E27FC236}">
                  <a16:creationId xmlns:a16="http://schemas.microsoft.com/office/drawing/2014/main" id="{C94867FE-F440-4988-946D-C3B2FC2902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pic>
        <p:nvPicPr>
          <p:cNvPr id="7" name="Picture 2" descr="SET_logga_anpassad.jpg">
            <a:extLst>
              <a:ext uri="{FF2B5EF4-FFF2-40B4-BE49-F238E27FC236}">
                <a16:creationId xmlns:a16="http://schemas.microsoft.com/office/drawing/2014/main" id="{E139FB41-7A5B-4B76-B771-78A651EBFE3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19872" y="3356992"/>
            <a:ext cx="1944216" cy="1584176"/>
          </a:xfrm>
          <a:prstGeom prst="rect">
            <a:avLst/>
          </a:prstGeom>
          <a:noFill/>
        </p:spPr>
      </p:pic>
      <p:sp>
        <p:nvSpPr>
          <p:cNvPr id="8" name="textruta 7">
            <a:extLst>
              <a:ext uri="{FF2B5EF4-FFF2-40B4-BE49-F238E27FC236}">
                <a16:creationId xmlns:a16="http://schemas.microsoft.com/office/drawing/2014/main" id="{D30A3C4F-AD2D-40C7-9472-DB8D80363FE0}"/>
              </a:ext>
            </a:extLst>
          </p:cNvPr>
          <p:cNvSpPr txBox="1"/>
          <p:nvPr/>
        </p:nvSpPr>
        <p:spPr>
          <a:xfrm>
            <a:off x="539552" y="541968"/>
            <a:ext cx="2766502" cy="369332"/>
          </a:xfrm>
          <a:prstGeom prst="rect">
            <a:avLst/>
          </a:prstGeom>
          <a:noFill/>
        </p:spPr>
        <p:txBody>
          <a:bodyPr wrap="square" rtlCol="0">
            <a:spAutoFit/>
          </a:bodyPr>
          <a:lstStyle/>
          <a:p>
            <a:r>
              <a:rPr lang="sv-SE" b="1" dirty="0" err="1">
                <a:solidFill>
                  <a:schemeClr val="accent1">
                    <a:lumMod val="75000"/>
                  </a:schemeClr>
                </a:solidFill>
              </a:rPr>
              <a:t>Every</a:t>
            </a:r>
            <a:r>
              <a:rPr lang="sv-SE" b="1" dirty="0">
                <a:solidFill>
                  <a:schemeClr val="accent1">
                    <a:lumMod val="75000"/>
                  </a:schemeClr>
                </a:solidFill>
              </a:rPr>
              <a:t> </a:t>
            </a:r>
            <a:r>
              <a:rPr lang="sv-SE" b="1" dirty="0" err="1">
                <a:solidFill>
                  <a:schemeClr val="accent1">
                    <a:lumMod val="75000"/>
                  </a:schemeClr>
                </a:solidFill>
              </a:rPr>
              <a:t>child</a:t>
            </a:r>
            <a:r>
              <a:rPr lang="sv-SE" b="1" dirty="0">
                <a:solidFill>
                  <a:schemeClr val="accent1">
                    <a:lumMod val="75000"/>
                  </a:schemeClr>
                </a:solidFill>
              </a:rPr>
              <a:t> is </a:t>
            </a:r>
            <a:r>
              <a:rPr lang="sv-SE" b="1" dirty="0" err="1">
                <a:solidFill>
                  <a:schemeClr val="accent1">
                    <a:lumMod val="75000"/>
                  </a:schemeClr>
                </a:solidFill>
              </a:rPr>
              <a:t>one</a:t>
            </a:r>
            <a:r>
              <a:rPr lang="sv-SE" b="1" dirty="0">
                <a:solidFill>
                  <a:schemeClr val="accent1">
                    <a:lumMod val="75000"/>
                  </a:schemeClr>
                </a:solidFill>
              </a:rPr>
              <a:t> </a:t>
            </a:r>
            <a:r>
              <a:rPr lang="sv-SE" b="1" dirty="0" err="1">
                <a:solidFill>
                  <a:schemeClr val="accent1">
                    <a:lumMod val="75000"/>
                  </a:schemeClr>
                </a:solidFill>
              </a:rPr>
              <a:t>of</a:t>
            </a:r>
            <a:r>
              <a:rPr lang="sv-SE" b="1" dirty="0">
                <a:solidFill>
                  <a:schemeClr val="accent1">
                    <a:lumMod val="75000"/>
                  </a:schemeClr>
                </a:solidFill>
              </a:rPr>
              <a:t> a</a:t>
            </a:r>
          </a:p>
        </p:txBody>
      </p:sp>
    </p:spTree>
    <p:extLst>
      <p:ext uri="{BB962C8B-B14F-4D97-AF65-F5344CB8AC3E}">
        <p14:creationId xmlns:p14="http://schemas.microsoft.com/office/powerpoint/2010/main" val="2703410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D18E4B-0577-48BC-BE87-0F6ACD300A10}"/>
              </a:ext>
            </a:extLst>
          </p:cNvPr>
          <p:cNvSpPr>
            <a:spLocks noGrp="1"/>
          </p:cNvSpPr>
          <p:nvPr>
            <p:ph type="title"/>
          </p:nvPr>
        </p:nvSpPr>
        <p:spPr>
          <a:xfrm>
            <a:off x="582294" y="1196752"/>
            <a:ext cx="6654002" cy="936104"/>
          </a:xfrm>
        </p:spPr>
        <p:txBody>
          <a:bodyPr/>
          <a:lstStyle/>
          <a:p>
            <a:pPr algn="ctr"/>
            <a:r>
              <a:rPr lang="sv-SE" dirty="0"/>
              <a:t>Syfte med dagens seminarium</a:t>
            </a:r>
            <a:br>
              <a:rPr lang="sv-SE" dirty="0"/>
            </a:br>
            <a:br>
              <a:rPr lang="sv-SE" dirty="0"/>
            </a:br>
            <a:endParaRPr lang="sv-SE" dirty="0"/>
          </a:p>
        </p:txBody>
      </p:sp>
      <p:sp>
        <p:nvSpPr>
          <p:cNvPr id="3" name="Platshållare för innehåll 2">
            <a:extLst>
              <a:ext uri="{FF2B5EF4-FFF2-40B4-BE49-F238E27FC236}">
                <a16:creationId xmlns:a16="http://schemas.microsoft.com/office/drawing/2014/main" id="{1913A70E-5B5F-4EED-8CB0-D970DFE40E70}"/>
              </a:ext>
            </a:extLst>
          </p:cNvPr>
          <p:cNvSpPr>
            <a:spLocks noGrp="1"/>
          </p:cNvSpPr>
          <p:nvPr>
            <p:ph idx="1"/>
          </p:nvPr>
        </p:nvSpPr>
        <p:spPr>
          <a:xfrm>
            <a:off x="582294" y="1916832"/>
            <a:ext cx="7807580" cy="4810817"/>
          </a:xfrm>
        </p:spPr>
        <p:txBody>
          <a:bodyPr/>
          <a:lstStyle/>
          <a:p>
            <a:r>
              <a:rPr lang="en-US" dirty="0" err="1"/>
              <a:t>Inkludering</a:t>
            </a:r>
            <a:r>
              <a:rPr lang="en-US" dirty="0"/>
              <a:t> </a:t>
            </a:r>
            <a:r>
              <a:rPr lang="en-US" dirty="0" err="1"/>
              <a:t>i</a:t>
            </a:r>
            <a:r>
              <a:rPr lang="en-US" dirty="0"/>
              <a:t> </a:t>
            </a:r>
            <a:r>
              <a:rPr lang="en-US" dirty="0" err="1"/>
              <a:t>praktiken</a:t>
            </a:r>
            <a:r>
              <a:rPr lang="en-US" dirty="0"/>
              <a:t> </a:t>
            </a:r>
            <a:r>
              <a:rPr lang="en-US" dirty="0" err="1"/>
              <a:t>och</a:t>
            </a:r>
            <a:r>
              <a:rPr lang="en-US" dirty="0"/>
              <a:t> </a:t>
            </a:r>
            <a:r>
              <a:rPr lang="en-US" dirty="0" err="1"/>
              <a:t>vad</a:t>
            </a:r>
            <a:r>
              <a:rPr lang="en-US" dirty="0"/>
              <a:t> </a:t>
            </a:r>
            <a:r>
              <a:rPr lang="en-US" dirty="0" err="1"/>
              <a:t>som</a:t>
            </a:r>
            <a:r>
              <a:rPr lang="en-US" dirty="0"/>
              <a:t> </a:t>
            </a:r>
            <a:r>
              <a:rPr lang="en-US" dirty="0" err="1"/>
              <a:t>utgör</a:t>
            </a:r>
            <a:r>
              <a:rPr lang="en-US" dirty="0"/>
              <a:t> hinder </a:t>
            </a:r>
            <a:r>
              <a:rPr lang="en-US" dirty="0" err="1"/>
              <a:t>och</a:t>
            </a:r>
            <a:r>
              <a:rPr lang="en-US" dirty="0"/>
              <a:t> </a:t>
            </a:r>
            <a:r>
              <a:rPr lang="en-US" dirty="0" err="1"/>
              <a:t>möjligheter</a:t>
            </a:r>
            <a:r>
              <a:rPr lang="en-US" dirty="0"/>
              <a:t> </a:t>
            </a:r>
            <a:r>
              <a:rPr lang="en-US" dirty="0" err="1"/>
              <a:t>i</a:t>
            </a:r>
            <a:r>
              <a:rPr lang="en-US" dirty="0"/>
              <a:t> </a:t>
            </a:r>
            <a:r>
              <a:rPr lang="en-US" dirty="0" err="1"/>
              <a:t>lärmiljön</a:t>
            </a:r>
            <a:r>
              <a:rPr lang="en-US" dirty="0"/>
              <a:t> </a:t>
            </a:r>
            <a:r>
              <a:rPr lang="en-US" dirty="0" err="1"/>
              <a:t>utifrån</a:t>
            </a:r>
            <a:r>
              <a:rPr lang="en-US" dirty="0"/>
              <a:t> </a:t>
            </a:r>
            <a:r>
              <a:rPr lang="en-US" dirty="0" err="1"/>
              <a:t>forskningsrön</a:t>
            </a:r>
            <a:endParaRPr lang="en-US" dirty="0"/>
          </a:p>
          <a:p>
            <a:pPr marL="0" indent="0">
              <a:buNone/>
            </a:pPr>
            <a:endParaRPr lang="en-US" dirty="0"/>
          </a:p>
          <a:p>
            <a:r>
              <a:rPr lang="en-US" dirty="0" err="1"/>
              <a:t>Att</a:t>
            </a:r>
            <a:r>
              <a:rPr lang="en-US" dirty="0"/>
              <a:t> </a:t>
            </a:r>
            <a:r>
              <a:rPr lang="en-US" dirty="0" err="1"/>
              <a:t>bidra</a:t>
            </a:r>
            <a:r>
              <a:rPr lang="en-US" dirty="0"/>
              <a:t> till </a:t>
            </a:r>
            <a:r>
              <a:rPr lang="en-US" dirty="0" err="1"/>
              <a:t>hur</a:t>
            </a:r>
            <a:r>
              <a:rPr lang="en-US" dirty="0"/>
              <a:t> vi </a:t>
            </a:r>
            <a:r>
              <a:rPr lang="en-US" dirty="0" err="1"/>
              <a:t>kan</a:t>
            </a:r>
            <a:r>
              <a:rPr lang="en-US" dirty="0"/>
              <a:t> </a:t>
            </a:r>
            <a:r>
              <a:rPr lang="en-US" dirty="0" err="1"/>
              <a:t>förstå</a:t>
            </a:r>
            <a:r>
              <a:rPr lang="en-US" dirty="0"/>
              <a:t> </a:t>
            </a:r>
            <a:r>
              <a:rPr lang="en-US" dirty="0" err="1"/>
              <a:t>inkludering</a:t>
            </a:r>
            <a:r>
              <a:rPr lang="en-US" dirty="0"/>
              <a:t> </a:t>
            </a:r>
            <a:r>
              <a:rPr lang="en-US" dirty="0" err="1"/>
              <a:t>i</a:t>
            </a:r>
            <a:r>
              <a:rPr lang="en-US" dirty="0"/>
              <a:t> </a:t>
            </a:r>
            <a:r>
              <a:rPr lang="en-US" dirty="0" err="1"/>
              <a:t>skolan</a:t>
            </a:r>
            <a:r>
              <a:rPr lang="en-US" dirty="0"/>
              <a:t> för </a:t>
            </a:r>
            <a:r>
              <a:rPr lang="en-US" dirty="0" err="1"/>
              <a:t>elever</a:t>
            </a:r>
            <a:r>
              <a:rPr lang="en-US" dirty="0"/>
              <a:t>/</a:t>
            </a:r>
            <a:r>
              <a:rPr lang="en-US" dirty="0" err="1"/>
              <a:t>studenter</a:t>
            </a:r>
            <a:r>
              <a:rPr lang="en-US" dirty="0"/>
              <a:t> med </a:t>
            </a:r>
            <a:r>
              <a:rPr lang="en-US" dirty="0" err="1"/>
              <a:t>större</a:t>
            </a:r>
            <a:r>
              <a:rPr lang="en-US" dirty="0"/>
              <a:t> </a:t>
            </a:r>
            <a:r>
              <a:rPr lang="en-US" dirty="0" err="1"/>
              <a:t>behov</a:t>
            </a:r>
            <a:r>
              <a:rPr lang="en-US" dirty="0"/>
              <a:t> av </a:t>
            </a:r>
            <a:r>
              <a:rPr lang="en-US" dirty="0" err="1"/>
              <a:t>stöd</a:t>
            </a:r>
            <a:r>
              <a:rPr lang="en-US" dirty="0"/>
              <a:t>, </a:t>
            </a:r>
            <a:r>
              <a:rPr lang="en-US" dirty="0" err="1"/>
              <a:t>exempelvis</a:t>
            </a:r>
            <a:r>
              <a:rPr lang="en-US" dirty="0"/>
              <a:t> vid </a:t>
            </a:r>
            <a:r>
              <a:rPr lang="en-US" dirty="0" err="1"/>
              <a:t>neuropsykiatriska</a:t>
            </a:r>
            <a:r>
              <a:rPr lang="en-US" dirty="0"/>
              <a:t> </a:t>
            </a:r>
            <a:r>
              <a:rPr lang="en-US" dirty="0" err="1"/>
              <a:t>funktionsnedsättningar</a:t>
            </a:r>
            <a:r>
              <a:rPr lang="en-US" dirty="0"/>
              <a:t> (NPF), </a:t>
            </a:r>
            <a:r>
              <a:rPr lang="en-US" dirty="0" err="1"/>
              <a:t>ffa</a:t>
            </a:r>
            <a:r>
              <a:rPr lang="en-US" dirty="0"/>
              <a:t> autism </a:t>
            </a:r>
            <a:r>
              <a:rPr lang="en-US" dirty="0" err="1"/>
              <a:t>och</a:t>
            </a:r>
            <a:r>
              <a:rPr lang="en-US" dirty="0"/>
              <a:t> ADHD </a:t>
            </a:r>
            <a:r>
              <a:rPr lang="en-US" sz="1800" dirty="0"/>
              <a:t>(</a:t>
            </a:r>
            <a:r>
              <a:rPr lang="en-US" sz="1800" dirty="0" err="1"/>
              <a:t>ej</a:t>
            </a:r>
            <a:r>
              <a:rPr lang="en-US" sz="1800" dirty="0"/>
              <a:t> </a:t>
            </a:r>
            <a:r>
              <a:rPr lang="en-US" sz="1800" dirty="0" err="1"/>
              <a:t>komorbiditet</a:t>
            </a:r>
            <a:r>
              <a:rPr lang="en-US" sz="1800" dirty="0"/>
              <a:t>, IF)</a:t>
            </a:r>
            <a:endParaRPr lang="en-US" dirty="0"/>
          </a:p>
          <a:p>
            <a:pPr marL="0" indent="0">
              <a:buNone/>
            </a:pPr>
            <a:endParaRPr lang="en-US" dirty="0"/>
          </a:p>
          <a:p>
            <a:r>
              <a:rPr lang="en-US" dirty="0" err="1"/>
              <a:t>Hitta</a:t>
            </a:r>
            <a:r>
              <a:rPr lang="en-US" dirty="0"/>
              <a:t> </a:t>
            </a:r>
            <a:r>
              <a:rPr lang="en-US" dirty="0" err="1"/>
              <a:t>nyckelfaktorer</a:t>
            </a:r>
            <a:r>
              <a:rPr lang="en-US" dirty="0"/>
              <a:t> för </a:t>
            </a:r>
            <a:r>
              <a:rPr lang="en-US" dirty="0" err="1"/>
              <a:t>vad</a:t>
            </a:r>
            <a:r>
              <a:rPr lang="en-US" dirty="0"/>
              <a:t> </a:t>
            </a:r>
            <a:r>
              <a:rPr lang="en-US" dirty="0" err="1"/>
              <a:t>som</a:t>
            </a:r>
            <a:r>
              <a:rPr lang="en-US" dirty="0"/>
              <a:t> </a:t>
            </a:r>
            <a:r>
              <a:rPr lang="en-US" dirty="0" err="1"/>
              <a:t>kan</a:t>
            </a:r>
            <a:r>
              <a:rPr lang="en-US" dirty="0"/>
              <a:t> </a:t>
            </a:r>
            <a:r>
              <a:rPr lang="en-US" dirty="0" err="1"/>
              <a:t>stärka</a:t>
            </a:r>
            <a:r>
              <a:rPr lang="en-US" dirty="0"/>
              <a:t> </a:t>
            </a:r>
            <a:r>
              <a:rPr lang="en-US" dirty="0" err="1"/>
              <a:t>inkludering</a:t>
            </a:r>
            <a:r>
              <a:rPr lang="en-US" dirty="0"/>
              <a:t> för </a:t>
            </a:r>
            <a:r>
              <a:rPr lang="en-US" dirty="0" err="1"/>
              <a:t>elever</a:t>
            </a:r>
            <a:r>
              <a:rPr lang="en-US" dirty="0"/>
              <a:t>/</a:t>
            </a:r>
            <a:r>
              <a:rPr lang="en-US" dirty="0" err="1"/>
              <a:t>studenter</a:t>
            </a:r>
            <a:r>
              <a:rPr lang="en-US" dirty="0"/>
              <a:t> med NPF </a:t>
            </a:r>
            <a:r>
              <a:rPr lang="en-US" dirty="0" err="1"/>
              <a:t>och</a:t>
            </a:r>
            <a:r>
              <a:rPr lang="en-US" dirty="0"/>
              <a:t> </a:t>
            </a:r>
            <a:r>
              <a:rPr lang="en-US" dirty="0" err="1"/>
              <a:t>andra</a:t>
            </a:r>
            <a:r>
              <a:rPr lang="en-US" dirty="0"/>
              <a:t> </a:t>
            </a:r>
            <a:r>
              <a:rPr lang="en-US" dirty="0" err="1"/>
              <a:t>funktionshinder</a:t>
            </a:r>
            <a:endParaRPr lang="en-US" dirty="0"/>
          </a:p>
          <a:p>
            <a:pPr marL="0" indent="0">
              <a:buNone/>
            </a:pPr>
            <a:endParaRPr lang="en-US" dirty="0"/>
          </a:p>
          <a:p>
            <a:r>
              <a:rPr lang="en-US" dirty="0"/>
              <a:t>Ta del av </a:t>
            </a:r>
            <a:r>
              <a:rPr lang="en-US" dirty="0" err="1"/>
              <a:t>hur</a:t>
            </a:r>
            <a:r>
              <a:rPr lang="en-US" dirty="0"/>
              <a:t> vi </a:t>
            </a:r>
            <a:r>
              <a:rPr lang="en-US" dirty="0" err="1"/>
              <a:t>kan</a:t>
            </a:r>
            <a:r>
              <a:rPr lang="en-US" dirty="0"/>
              <a:t> </a:t>
            </a:r>
            <a:r>
              <a:rPr lang="en-US" dirty="0" err="1"/>
              <a:t>göra</a:t>
            </a:r>
            <a:r>
              <a:rPr lang="en-US" dirty="0"/>
              <a:t> </a:t>
            </a:r>
            <a:r>
              <a:rPr lang="en-US" dirty="0" err="1"/>
              <a:t>undervisning</a:t>
            </a:r>
            <a:r>
              <a:rPr lang="en-US" dirty="0"/>
              <a:t> </a:t>
            </a:r>
            <a:r>
              <a:rPr lang="en-US" dirty="0" err="1"/>
              <a:t>mer</a:t>
            </a:r>
            <a:r>
              <a:rPr lang="en-US" dirty="0"/>
              <a:t> </a:t>
            </a:r>
            <a:r>
              <a:rPr lang="en-US" dirty="0" err="1"/>
              <a:t>tillgänglig</a:t>
            </a:r>
            <a:r>
              <a:rPr lang="en-US" dirty="0"/>
              <a:t> för </a:t>
            </a:r>
            <a:r>
              <a:rPr lang="en-US" dirty="0" err="1"/>
              <a:t>alla</a:t>
            </a:r>
            <a:r>
              <a:rPr lang="en-US" dirty="0"/>
              <a:t>/</a:t>
            </a:r>
            <a:r>
              <a:rPr lang="en-US" dirty="0" err="1"/>
              <a:t>breddad</a:t>
            </a:r>
            <a:r>
              <a:rPr lang="en-US" dirty="0"/>
              <a:t> </a:t>
            </a:r>
            <a:r>
              <a:rPr lang="en-US" dirty="0" err="1"/>
              <a:t>rekrytering</a:t>
            </a:r>
            <a:endParaRPr lang="sv-SE" dirty="0"/>
          </a:p>
          <a:p>
            <a:endParaRPr lang="sv-SE" dirty="0"/>
          </a:p>
        </p:txBody>
      </p:sp>
      <p:grpSp>
        <p:nvGrpSpPr>
          <p:cNvPr id="4" name="Grupp 3">
            <a:extLst>
              <a:ext uri="{FF2B5EF4-FFF2-40B4-BE49-F238E27FC236}">
                <a16:creationId xmlns:a16="http://schemas.microsoft.com/office/drawing/2014/main" id="{7EE55D0C-2FC3-4A4F-A83E-51FB2C590613}"/>
              </a:ext>
            </a:extLst>
          </p:cNvPr>
          <p:cNvGrpSpPr/>
          <p:nvPr/>
        </p:nvGrpSpPr>
        <p:grpSpPr>
          <a:xfrm>
            <a:off x="323528" y="206219"/>
            <a:ext cx="1116124" cy="513136"/>
            <a:chOff x="467544" y="593908"/>
            <a:chExt cx="1656184" cy="864000"/>
          </a:xfrm>
        </p:grpSpPr>
        <p:sp>
          <p:nvSpPr>
            <p:cNvPr id="5" name="Rektangel 4">
              <a:extLst>
                <a:ext uri="{FF2B5EF4-FFF2-40B4-BE49-F238E27FC236}">
                  <a16:creationId xmlns:a16="http://schemas.microsoft.com/office/drawing/2014/main" id="{495764FD-9D57-4848-995A-A2A4388C8D4C}"/>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6" name="Bildobjekt 5">
              <a:extLst>
                <a:ext uri="{FF2B5EF4-FFF2-40B4-BE49-F238E27FC236}">
                  <a16:creationId xmlns:a16="http://schemas.microsoft.com/office/drawing/2014/main" id="{C94867FE-F440-4988-946D-C3B2FC2902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pic>
        <p:nvPicPr>
          <p:cNvPr id="7" name="Bildobjekt 6">
            <a:extLst>
              <a:ext uri="{FF2B5EF4-FFF2-40B4-BE49-F238E27FC236}">
                <a16:creationId xmlns:a16="http://schemas.microsoft.com/office/drawing/2014/main" id="{01EE4219-BE2E-4CAB-B92C-DEB8589C87C1}"/>
              </a:ext>
            </a:extLst>
          </p:cNvPr>
          <p:cNvPicPr>
            <a:picLocks noChangeAspect="1"/>
          </p:cNvPicPr>
          <p:nvPr/>
        </p:nvPicPr>
        <p:blipFill>
          <a:blip r:embed="rId4"/>
          <a:stretch>
            <a:fillRect/>
          </a:stretch>
        </p:blipFill>
        <p:spPr>
          <a:xfrm>
            <a:off x="1907705" y="130351"/>
            <a:ext cx="720079" cy="557671"/>
          </a:xfrm>
          <a:prstGeom prst="rect">
            <a:avLst/>
          </a:prstGeom>
        </p:spPr>
      </p:pic>
    </p:spTree>
    <p:extLst>
      <p:ext uri="{BB962C8B-B14F-4D97-AF65-F5344CB8AC3E}">
        <p14:creationId xmlns:p14="http://schemas.microsoft.com/office/powerpoint/2010/main" val="116541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6010D53-DE88-4A56-A9D2-827C44F07A25}"/>
              </a:ext>
            </a:extLst>
          </p:cNvPr>
          <p:cNvSpPr>
            <a:spLocks noGrp="1"/>
          </p:cNvSpPr>
          <p:nvPr>
            <p:ph type="title"/>
          </p:nvPr>
        </p:nvSpPr>
        <p:spPr>
          <a:xfrm>
            <a:off x="1979712" y="688021"/>
            <a:ext cx="6332438" cy="724755"/>
          </a:xfrm>
        </p:spPr>
        <p:txBody>
          <a:bodyPr/>
          <a:lstStyle/>
          <a:p>
            <a:r>
              <a:rPr lang="sv-SE" dirty="0"/>
              <a:t>	Reflektioner  </a:t>
            </a:r>
          </a:p>
        </p:txBody>
      </p:sp>
      <p:pic>
        <p:nvPicPr>
          <p:cNvPr id="8" name="Platshållare för innehåll 7">
            <a:extLst>
              <a:ext uri="{FF2B5EF4-FFF2-40B4-BE49-F238E27FC236}">
                <a16:creationId xmlns:a16="http://schemas.microsoft.com/office/drawing/2014/main" id="{CC875987-1641-4B7A-BAEC-212B2C070191}"/>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18422" y="1556792"/>
            <a:ext cx="6177913" cy="4678908"/>
          </a:xfrm>
        </p:spPr>
      </p:pic>
      <p:grpSp>
        <p:nvGrpSpPr>
          <p:cNvPr id="4" name="Grupp 3">
            <a:extLst>
              <a:ext uri="{FF2B5EF4-FFF2-40B4-BE49-F238E27FC236}">
                <a16:creationId xmlns:a16="http://schemas.microsoft.com/office/drawing/2014/main" id="{15D2D790-A814-4220-A533-C0CBE2F272DE}"/>
              </a:ext>
            </a:extLst>
          </p:cNvPr>
          <p:cNvGrpSpPr/>
          <p:nvPr/>
        </p:nvGrpSpPr>
        <p:grpSpPr>
          <a:xfrm>
            <a:off x="971600" y="206219"/>
            <a:ext cx="1224136" cy="513136"/>
            <a:chOff x="467544" y="593908"/>
            <a:chExt cx="1656184" cy="864000"/>
          </a:xfrm>
        </p:grpSpPr>
        <p:sp>
          <p:nvSpPr>
            <p:cNvPr id="5" name="Rektangel 4">
              <a:extLst>
                <a:ext uri="{FF2B5EF4-FFF2-40B4-BE49-F238E27FC236}">
                  <a16:creationId xmlns:a16="http://schemas.microsoft.com/office/drawing/2014/main" id="{B0F80FCE-C231-444E-A67A-2499FD2F5B4F}"/>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6" name="Bildobjekt 5">
              <a:extLst>
                <a:ext uri="{FF2B5EF4-FFF2-40B4-BE49-F238E27FC236}">
                  <a16:creationId xmlns:a16="http://schemas.microsoft.com/office/drawing/2014/main" id="{7B043E31-FCAF-4F96-BA2A-5A828AC0FA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9" name="textruta 8">
            <a:extLst>
              <a:ext uri="{FF2B5EF4-FFF2-40B4-BE49-F238E27FC236}">
                <a16:creationId xmlns:a16="http://schemas.microsoft.com/office/drawing/2014/main" id="{DF362A20-05B9-420D-B582-60EE73508C09}"/>
              </a:ext>
            </a:extLst>
          </p:cNvPr>
          <p:cNvSpPr txBox="1"/>
          <p:nvPr/>
        </p:nvSpPr>
        <p:spPr>
          <a:xfrm>
            <a:off x="1748977" y="6235700"/>
            <a:ext cx="5353945" cy="230832"/>
          </a:xfrm>
          <a:prstGeom prst="rect">
            <a:avLst/>
          </a:prstGeom>
          <a:noFill/>
        </p:spPr>
        <p:txBody>
          <a:bodyPr wrap="square" rtlCol="0">
            <a:spAutoFit/>
          </a:bodyPr>
          <a:lstStyle/>
          <a:p>
            <a:r>
              <a:rPr lang="sv-SE" sz="900">
                <a:hlinkClick r:id="rId3" tooltip="https://www.flickr.com/photos/theselc/42257951805"/>
              </a:rPr>
              <a:t>Det här fotot</a:t>
            </a:r>
            <a:r>
              <a:rPr lang="sv-SE" sz="900"/>
              <a:t> av Okänd författare licensieras enligt </a:t>
            </a:r>
            <a:r>
              <a:rPr lang="sv-SE" sz="900">
                <a:hlinkClick r:id="rId5" tooltip="https://creativecommons.org/licenses/by-sa/3.0/"/>
              </a:rPr>
              <a:t>CC BY-SA</a:t>
            </a:r>
            <a:endParaRPr lang="sv-SE" sz="900"/>
          </a:p>
        </p:txBody>
      </p:sp>
      <p:sp>
        <p:nvSpPr>
          <p:cNvPr id="10" name="textruta 9">
            <a:extLst>
              <a:ext uri="{FF2B5EF4-FFF2-40B4-BE49-F238E27FC236}">
                <a16:creationId xmlns:a16="http://schemas.microsoft.com/office/drawing/2014/main" id="{38F36520-91BA-4861-97B2-9C666946AC1A}"/>
              </a:ext>
            </a:extLst>
          </p:cNvPr>
          <p:cNvSpPr txBox="1"/>
          <p:nvPr/>
        </p:nvSpPr>
        <p:spPr>
          <a:xfrm>
            <a:off x="3707904" y="2060848"/>
            <a:ext cx="3312368" cy="1477328"/>
          </a:xfrm>
          <a:prstGeom prst="rect">
            <a:avLst/>
          </a:prstGeom>
          <a:noFill/>
        </p:spPr>
        <p:txBody>
          <a:bodyPr wrap="square" rtlCol="0">
            <a:spAutoFit/>
          </a:bodyPr>
          <a:lstStyle/>
          <a:p>
            <a:r>
              <a:rPr lang="sv-SE" dirty="0"/>
              <a:t>Breddad rekrytering, Inkludering – varför då? Elever/studenter med NPF – hur stärker vi lärandet?  Likvärdig utbildning?</a:t>
            </a:r>
          </a:p>
        </p:txBody>
      </p:sp>
      <p:sp>
        <p:nvSpPr>
          <p:cNvPr id="3" name="textruta 2">
            <a:extLst>
              <a:ext uri="{FF2B5EF4-FFF2-40B4-BE49-F238E27FC236}">
                <a16:creationId xmlns:a16="http://schemas.microsoft.com/office/drawing/2014/main" id="{47288B9B-2EB1-4B06-8432-93CFA5A4DA0B}"/>
              </a:ext>
            </a:extLst>
          </p:cNvPr>
          <p:cNvSpPr txBox="1"/>
          <p:nvPr/>
        </p:nvSpPr>
        <p:spPr>
          <a:xfrm>
            <a:off x="395536" y="206219"/>
            <a:ext cx="576064" cy="369332"/>
          </a:xfrm>
          <a:prstGeom prst="rect">
            <a:avLst/>
          </a:prstGeom>
          <a:noFill/>
        </p:spPr>
        <p:txBody>
          <a:bodyPr wrap="square" rtlCol="0">
            <a:spAutoFit/>
          </a:bodyPr>
          <a:lstStyle/>
          <a:p>
            <a:r>
              <a:rPr lang="sv-SE" dirty="0">
                <a:solidFill>
                  <a:schemeClr val="accent1">
                    <a:lumMod val="75000"/>
                  </a:schemeClr>
                </a:solidFill>
              </a:rPr>
              <a:t>Be</a:t>
            </a:r>
          </a:p>
        </p:txBody>
      </p:sp>
    </p:spTree>
    <p:extLst>
      <p:ext uri="{BB962C8B-B14F-4D97-AF65-F5344CB8AC3E}">
        <p14:creationId xmlns:p14="http://schemas.microsoft.com/office/powerpoint/2010/main" val="371696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3B155F-FE70-4CE8-A5EC-D00A038519B6}"/>
              </a:ext>
            </a:extLst>
          </p:cNvPr>
          <p:cNvSpPr>
            <a:spLocks noGrp="1"/>
          </p:cNvSpPr>
          <p:nvPr>
            <p:ph type="title"/>
          </p:nvPr>
        </p:nvSpPr>
        <p:spPr>
          <a:xfrm>
            <a:off x="545551" y="312116"/>
            <a:ext cx="7772400" cy="1028652"/>
          </a:xfrm>
        </p:spPr>
        <p:txBody>
          <a:bodyPr/>
          <a:lstStyle/>
          <a:p>
            <a:r>
              <a:rPr lang="sv-SE" dirty="0"/>
              <a:t>		Studier &amp; design</a:t>
            </a:r>
          </a:p>
        </p:txBody>
      </p:sp>
      <p:graphicFrame>
        <p:nvGraphicFramePr>
          <p:cNvPr id="4" name="Platshållare för innehåll 3">
            <a:extLst>
              <a:ext uri="{FF2B5EF4-FFF2-40B4-BE49-F238E27FC236}">
                <a16:creationId xmlns:a16="http://schemas.microsoft.com/office/drawing/2014/main" id="{5C1303F5-99A3-4042-887C-81A579D51C44}"/>
              </a:ext>
            </a:extLst>
          </p:cNvPr>
          <p:cNvGraphicFramePr>
            <a:graphicFrameLocks noGrp="1"/>
          </p:cNvGraphicFramePr>
          <p:nvPr>
            <p:ph idx="1"/>
            <p:extLst>
              <p:ext uri="{D42A27DB-BD31-4B8C-83A1-F6EECF244321}">
                <p14:modId xmlns:p14="http://schemas.microsoft.com/office/powerpoint/2010/main" val="469468649"/>
              </p:ext>
            </p:extLst>
          </p:nvPr>
        </p:nvGraphicFramePr>
        <p:xfrm>
          <a:off x="539750" y="1340768"/>
          <a:ext cx="7772400" cy="4894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upp 4">
            <a:extLst>
              <a:ext uri="{FF2B5EF4-FFF2-40B4-BE49-F238E27FC236}">
                <a16:creationId xmlns:a16="http://schemas.microsoft.com/office/drawing/2014/main" id="{23A8FE3F-1E03-490B-9663-ECDD2AD46935}"/>
              </a:ext>
            </a:extLst>
          </p:cNvPr>
          <p:cNvGrpSpPr/>
          <p:nvPr/>
        </p:nvGrpSpPr>
        <p:grpSpPr>
          <a:xfrm>
            <a:off x="323528" y="260648"/>
            <a:ext cx="1116124" cy="513136"/>
            <a:chOff x="467544" y="593908"/>
            <a:chExt cx="1656184" cy="864000"/>
          </a:xfrm>
        </p:grpSpPr>
        <p:sp>
          <p:nvSpPr>
            <p:cNvPr id="6" name="Rektangel 5">
              <a:extLst>
                <a:ext uri="{FF2B5EF4-FFF2-40B4-BE49-F238E27FC236}">
                  <a16:creationId xmlns:a16="http://schemas.microsoft.com/office/drawing/2014/main" id="{568EB42F-97E0-43E5-B190-AB4F56AE2F20}"/>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7" name="Bildobjekt 6">
              <a:extLst>
                <a:ext uri="{FF2B5EF4-FFF2-40B4-BE49-F238E27FC236}">
                  <a16:creationId xmlns:a16="http://schemas.microsoft.com/office/drawing/2014/main" id="{EEF7FC88-99D5-4A78-B84E-B401A00A6AD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Tree>
    <p:extLst>
      <p:ext uri="{BB962C8B-B14F-4D97-AF65-F5344CB8AC3E}">
        <p14:creationId xmlns:p14="http://schemas.microsoft.com/office/powerpoint/2010/main" val="1578988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6010D53-DE88-4A56-A9D2-827C44F07A25}"/>
              </a:ext>
            </a:extLst>
          </p:cNvPr>
          <p:cNvSpPr>
            <a:spLocks noGrp="1"/>
          </p:cNvSpPr>
          <p:nvPr>
            <p:ph type="title"/>
          </p:nvPr>
        </p:nvSpPr>
        <p:spPr>
          <a:xfrm>
            <a:off x="1979712" y="688021"/>
            <a:ext cx="6332438" cy="724755"/>
          </a:xfrm>
        </p:spPr>
        <p:txBody>
          <a:bodyPr/>
          <a:lstStyle/>
          <a:p>
            <a:r>
              <a:rPr lang="sv-SE" dirty="0"/>
              <a:t>	Reflektioner  </a:t>
            </a:r>
          </a:p>
        </p:txBody>
      </p:sp>
      <p:pic>
        <p:nvPicPr>
          <p:cNvPr id="8" name="Platshållare för innehåll 7">
            <a:extLst>
              <a:ext uri="{FF2B5EF4-FFF2-40B4-BE49-F238E27FC236}">
                <a16:creationId xmlns:a16="http://schemas.microsoft.com/office/drawing/2014/main" id="{CC875987-1641-4B7A-BAEC-212B2C070191}"/>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18422" y="1556792"/>
            <a:ext cx="6177913" cy="4678908"/>
          </a:xfrm>
        </p:spPr>
      </p:pic>
      <p:grpSp>
        <p:nvGrpSpPr>
          <p:cNvPr id="4" name="Grupp 3">
            <a:extLst>
              <a:ext uri="{FF2B5EF4-FFF2-40B4-BE49-F238E27FC236}">
                <a16:creationId xmlns:a16="http://schemas.microsoft.com/office/drawing/2014/main" id="{15D2D790-A814-4220-A533-C0CBE2F272DE}"/>
              </a:ext>
            </a:extLst>
          </p:cNvPr>
          <p:cNvGrpSpPr/>
          <p:nvPr/>
        </p:nvGrpSpPr>
        <p:grpSpPr>
          <a:xfrm>
            <a:off x="323528" y="206219"/>
            <a:ext cx="1116124" cy="513136"/>
            <a:chOff x="467544" y="593908"/>
            <a:chExt cx="1656184" cy="864000"/>
          </a:xfrm>
        </p:grpSpPr>
        <p:sp>
          <p:nvSpPr>
            <p:cNvPr id="5" name="Rektangel 4">
              <a:extLst>
                <a:ext uri="{FF2B5EF4-FFF2-40B4-BE49-F238E27FC236}">
                  <a16:creationId xmlns:a16="http://schemas.microsoft.com/office/drawing/2014/main" id="{B0F80FCE-C231-444E-A67A-2499FD2F5B4F}"/>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6" name="Bildobjekt 5">
              <a:extLst>
                <a:ext uri="{FF2B5EF4-FFF2-40B4-BE49-F238E27FC236}">
                  <a16:creationId xmlns:a16="http://schemas.microsoft.com/office/drawing/2014/main" id="{7B043E31-FCAF-4F96-BA2A-5A828AC0FA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9" name="textruta 8">
            <a:extLst>
              <a:ext uri="{FF2B5EF4-FFF2-40B4-BE49-F238E27FC236}">
                <a16:creationId xmlns:a16="http://schemas.microsoft.com/office/drawing/2014/main" id="{DF362A20-05B9-420D-B582-60EE73508C09}"/>
              </a:ext>
            </a:extLst>
          </p:cNvPr>
          <p:cNvSpPr txBox="1"/>
          <p:nvPr/>
        </p:nvSpPr>
        <p:spPr>
          <a:xfrm>
            <a:off x="1748977" y="6235700"/>
            <a:ext cx="5353945" cy="230832"/>
          </a:xfrm>
          <a:prstGeom prst="rect">
            <a:avLst/>
          </a:prstGeom>
          <a:noFill/>
        </p:spPr>
        <p:txBody>
          <a:bodyPr wrap="square" rtlCol="0">
            <a:spAutoFit/>
          </a:bodyPr>
          <a:lstStyle/>
          <a:p>
            <a:r>
              <a:rPr lang="sv-SE" sz="900">
                <a:hlinkClick r:id="rId3" tooltip="https://www.flickr.com/photos/theselc/42257951805"/>
              </a:rPr>
              <a:t>Det här fotot</a:t>
            </a:r>
            <a:r>
              <a:rPr lang="sv-SE" sz="900"/>
              <a:t> av Okänd författare licensieras enligt </a:t>
            </a:r>
            <a:r>
              <a:rPr lang="sv-SE" sz="900">
                <a:hlinkClick r:id="rId5" tooltip="https://creativecommons.org/licenses/by-sa/3.0/"/>
              </a:rPr>
              <a:t>CC BY-SA</a:t>
            </a:r>
            <a:endParaRPr lang="sv-SE" sz="900"/>
          </a:p>
        </p:txBody>
      </p:sp>
      <p:sp>
        <p:nvSpPr>
          <p:cNvPr id="10" name="textruta 9">
            <a:extLst>
              <a:ext uri="{FF2B5EF4-FFF2-40B4-BE49-F238E27FC236}">
                <a16:creationId xmlns:a16="http://schemas.microsoft.com/office/drawing/2014/main" id="{38F36520-91BA-4861-97B2-9C666946AC1A}"/>
              </a:ext>
            </a:extLst>
          </p:cNvPr>
          <p:cNvSpPr txBox="1"/>
          <p:nvPr/>
        </p:nvSpPr>
        <p:spPr>
          <a:xfrm>
            <a:off x="3707904" y="2348880"/>
            <a:ext cx="2808312" cy="646331"/>
          </a:xfrm>
          <a:prstGeom prst="rect">
            <a:avLst/>
          </a:prstGeom>
          <a:noFill/>
        </p:spPr>
        <p:txBody>
          <a:bodyPr wrap="square" rtlCol="0">
            <a:spAutoFit/>
          </a:bodyPr>
          <a:lstStyle/>
          <a:p>
            <a:r>
              <a:rPr lang="sv-SE" dirty="0"/>
              <a:t>Inkluderingskompetens – vad är det? </a:t>
            </a:r>
          </a:p>
        </p:txBody>
      </p:sp>
    </p:spTree>
    <p:extLst>
      <p:ext uri="{BB962C8B-B14F-4D97-AF65-F5344CB8AC3E}">
        <p14:creationId xmlns:p14="http://schemas.microsoft.com/office/powerpoint/2010/main" val="3812396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9507F5-36B6-4127-8261-9B51F5437B1F}"/>
              </a:ext>
            </a:extLst>
          </p:cNvPr>
          <p:cNvSpPr>
            <a:spLocks noGrp="1"/>
          </p:cNvSpPr>
          <p:nvPr>
            <p:ph type="title"/>
          </p:nvPr>
        </p:nvSpPr>
        <p:spPr>
          <a:xfrm>
            <a:off x="435133" y="1052736"/>
            <a:ext cx="7772400" cy="1143000"/>
          </a:xfrm>
        </p:spPr>
        <p:txBody>
          <a:bodyPr/>
          <a:lstStyle/>
          <a:p>
            <a:pPr algn="ctr"/>
            <a:r>
              <a:rPr lang="sv-SE" dirty="0"/>
              <a:t>Utvecklingsrelaterade NPF</a:t>
            </a:r>
          </a:p>
        </p:txBody>
      </p:sp>
      <p:sp>
        <p:nvSpPr>
          <p:cNvPr id="3" name="Platshållare för innehåll 2">
            <a:extLst>
              <a:ext uri="{FF2B5EF4-FFF2-40B4-BE49-F238E27FC236}">
                <a16:creationId xmlns:a16="http://schemas.microsoft.com/office/drawing/2014/main" id="{698CA10C-FD2B-4139-9868-830DE7652CA9}"/>
              </a:ext>
            </a:extLst>
          </p:cNvPr>
          <p:cNvSpPr>
            <a:spLocks noGrp="1"/>
          </p:cNvSpPr>
          <p:nvPr>
            <p:ph idx="1"/>
          </p:nvPr>
        </p:nvSpPr>
        <p:spPr>
          <a:xfrm>
            <a:off x="611560" y="1953162"/>
            <a:ext cx="7772400" cy="4114800"/>
          </a:xfrm>
        </p:spPr>
        <p:txBody>
          <a:bodyPr/>
          <a:lstStyle/>
          <a:p>
            <a:pPr marL="0" indent="0">
              <a:buNone/>
            </a:pPr>
            <a:r>
              <a:rPr lang="en-US" b="1" dirty="0" err="1"/>
              <a:t>Autismspektrumtillstånd</a:t>
            </a:r>
            <a:r>
              <a:rPr lang="en-US" b="1" dirty="0"/>
              <a:t> (AST)</a:t>
            </a:r>
            <a:br>
              <a:rPr lang="sv-SE" b="1" dirty="0"/>
            </a:br>
            <a:endParaRPr lang="sv-SE" b="1" dirty="0"/>
          </a:p>
          <a:p>
            <a:pPr lvl="1"/>
            <a:r>
              <a:rPr lang="sv-SE" dirty="0"/>
              <a:t>Svårt med social interaktion/kommunikation; repetitiva beteenden &amp; intresse, annorlunda sensorisk bearbetning </a:t>
            </a:r>
          </a:p>
          <a:p>
            <a:pPr marL="457200" lvl="1" indent="0">
              <a:buNone/>
            </a:pPr>
            <a:endParaRPr lang="sv-SE" dirty="0"/>
          </a:p>
          <a:p>
            <a:pPr lvl="1"/>
            <a:r>
              <a:rPr lang="en-US" dirty="0" err="1"/>
              <a:t>Mönster</a:t>
            </a:r>
            <a:r>
              <a:rPr lang="en-US" dirty="0"/>
              <a:t> av </a:t>
            </a:r>
            <a:r>
              <a:rPr lang="en-US" dirty="0" err="1"/>
              <a:t>beteende</a:t>
            </a:r>
            <a:r>
              <a:rPr lang="en-US" dirty="0"/>
              <a:t>, </a:t>
            </a:r>
            <a:r>
              <a:rPr lang="en-US" dirty="0" err="1"/>
              <a:t>förutsägbarhet</a:t>
            </a:r>
            <a:r>
              <a:rPr lang="en-US" dirty="0"/>
              <a:t>, </a:t>
            </a:r>
            <a:r>
              <a:rPr lang="en-US" dirty="0" err="1"/>
              <a:t>begränsningar</a:t>
            </a:r>
            <a:r>
              <a:rPr lang="en-US" dirty="0"/>
              <a:t>, stimuli, </a:t>
            </a:r>
            <a:r>
              <a:rPr lang="en-US" dirty="0" err="1"/>
              <a:t>mentaliseringsförmåga</a:t>
            </a:r>
            <a:r>
              <a:rPr lang="en-US" dirty="0"/>
              <a:t>, central </a:t>
            </a:r>
            <a:r>
              <a:rPr lang="en-US" dirty="0" err="1"/>
              <a:t>koherens</a:t>
            </a:r>
            <a:r>
              <a:rPr lang="en-US" dirty="0"/>
              <a:t>, </a:t>
            </a:r>
            <a:r>
              <a:rPr lang="en-US" dirty="0" err="1"/>
              <a:t>exekutiva</a:t>
            </a:r>
            <a:r>
              <a:rPr lang="en-US" dirty="0"/>
              <a:t> </a:t>
            </a:r>
            <a:r>
              <a:rPr lang="en-US" dirty="0" err="1"/>
              <a:t>förmågor</a:t>
            </a:r>
            <a:r>
              <a:rPr lang="en-US" dirty="0"/>
              <a:t> </a:t>
            </a:r>
            <a:r>
              <a:rPr lang="en-US" baseline="30000" dirty="0"/>
              <a:t>1</a:t>
            </a:r>
          </a:p>
          <a:p>
            <a:pPr marL="457200" lvl="1" indent="0">
              <a:buNone/>
            </a:pPr>
            <a:endParaRPr lang="sv-SE" baseline="30000" dirty="0"/>
          </a:p>
          <a:p>
            <a:pPr lvl="1"/>
            <a:r>
              <a:rPr lang="sv-SE" dirty="0"/>
              <a:t>Pojkar-flickor: </a:t>
            </a:r>
            <a:r>
              <a:rPr lang="sv-SE" dirty="0" err="1"/>
              <a:t>Ratio</a:t>
            </a:r>
            <a:r>
              <a:rPr lang="sv-SE" dirty="0"/>
              <a:t> 3:1, Prevalensen bland skolbarn är ca 0.7-2.64% internationellt</a:t>
            </a:r>
            <a:r>
              <a:rPr lang="en-US" baseline="30000" dirty="0"/>
              <a:t>1,2   </a:t>
            </a:r>
            <a:endParaRPr lang="sv-SE" dirty="0"/>
          </a:p>
          <a:p>
            <a:pPr marL="0" indent="0">
              <a:buNone/>
            </a:pPr>
            <a:endParaRPr lang="sv-SE" dirty="0"/>
          </a:p>
          <a:p>
            <a:pPr lvl="1"/>
            <a:r>
              <a:rPr lang="sv-SE" dirty="0"/>
              <a:t>Socialt exkluderade, hög skolfrånvaro, lägre måluppfyllelse, hög </a:t>
            </a:r>
            <a:r>
              <a:rPr lang="sv-SE" dirty="0" err="1"/>
              <a:t>komorbiditet</a:t>
            </a:r>
            <a:r>
              <a:rPr lang="sv-SE" dirty="0"/>
              <a:t> med ångest/depression/självskadebeteende</a:t>
            </a:r>
            <a:r>
              <a:rPr lang="en-US" baseline="30000" dirty="0"/>
              <a:t>3, 4, 5, 6</a:t>
            </a:r>
            <a:endParaRPr lang="sv-SE" dirty="0"/>
          </a:p>
          <a:p>
            <a:pPr marL="457200" lvl="1" indent="0">
              <a:buNone/>
            </a:pPr>
            <a:endParaRPr lang="en-US" dirty="0"/>
          </a:p>
        </p:txBody>
      </p:sp>
      <p:sp>
        <p:nvSpPr>
          <p:cNvPr id="4" name="textruta 6">
            <a:extLst>
              <a:ext uri="{FF2B5EF4-FFF2-40B4-BE49-F238E27FC236}">
                <a16:creationId xmlns:a16="http://schemas.microsoft.com/office/drawing/2014/main" id="{C4D8967A-852B-4AF1-AF3A-913A368FC4A7}"/>
              </a:ext>
            </a:extLst>
          </p:cNvPr>
          <p:cNvSpPr txBox="1">
            <a:spLocks noChangeArrowheads="1"/>
          </p:cNvSpPr>
          <p:nvPr/>
        </p:nvSpPr>
        <p:spPr bwMode="auto">
          <a:xfrm>
            <a:off x="467544" y="6093296"/>
            <a:ext cx="828288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spAutoFit/>
          </a:bodyPr>
          <a:lstStyle>
            <a:defPPr>
              <a:defRPr lang="sv-SE"/>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a:lstStyle>
          <a:p>
            <a:endParaRPr lang="en-US" sz="700" dirty="0">
              <a:latin typeface="+mj-lt"/>
            </a:endParaRPr>
          </a:p>
          <a:p>
            <a:endParaRPr lang="en-US" sz="700" dirty="0">
              <a:latin typeface="+mj-lt"/>
            </a:endParaRPr>
          </a:p>
          <a:p>
            <a:endParaRPr lang="en-US" sz="700" dirty="0">
              <a:latin typeface="+mj-lt"/>
            </a:endParaRPr>
          </a:p>
          <a:p>
            <a:r>
              <a:rPr lang="en-US" sz="700" dirty="0">
                <a:latin typeface="+mj-lt"/>
              </a:rPr>
              <a:t>1. American Psychiatric Association, 2013; 2. </a:t>
            </a:r>
            <a:r>
              <a:rPr lang="sv-SE" sz="700" dirty="0" err="1">
                <a:latin typeface="+mj-lt"/>
              </a:rPr>
              <a:t>Lyall</a:t>
            </a:r>
            <a:r>
              <a:rPr lang="sv-SE" sz="700" dirty="0">
                <a:latin typeface="+mj-lt"/>
              </a:rPr>
              <a:t> et al., 2017</a:t>
            </a:r>
            <a:r>
              <a:rPr lang="en-US" sz="700" dirty="0">
                <a:latin typeface="+mj-lt"/>
              </a:rPr>
              <a:t>; 3. Humphrey &amp; Symes, 2013; 4. Linton, 2015; 5. Parson &amp; Lewis, 2010; 6. Swedish School Inspectorate, 2012, SOU: 2021: 31</a:t>
            </a:r>
          </a:p>
          <a:p>
            <a:endParaRPr lang="en-US" sz="700" dirty="0">
              <a:latin typeface="+mj-lt"/>
              <a:ea typeface="Times New Roman" panose="02020603050405020304" pitchFamily="18" charset="0"/>
            </a:endParaRPr>
          </a:p>
          <a:p>
            <a:pPr marL="228600" indent="-228600">
              <a:buAutoNum type="arabicPeriod"/>
            </a:pPr>
            <a:endParaRPr lang="sv-SE" altLang="sv-SE" sz="700" dirty="0">
              <a:latin typeface="+mj-lt"/>
            </a:endParaRPr>
          </a:p>
        </p:txBody>
      </p:sp>
      <p:grpSp>
        <p:nvGrpSpPr>
          <p:cNvPr id="5" name="Grupp 4">
            <a:extLst>
              <a:ext uri="{FF2B5EF4-FFF2-40B4-BE49-F238E27FC236}">
                <a16:creationId xmlns:a16="http://schemas.microsoft.com/office/drawing/2014/main" id="{7EE55D0C-2FC3-4A4F-A83E-51FB2C590613}"/>
              </a:ext>
            </a:extLst>
          </p:cNvPr>
          <p:cNvGrpSpPr/>
          <p:nvPr/>
        </p:nvGrpSpPr>
        <p:grpSpPr>
          <a:xfrm>
            <a:off x="323528" y="264132"/>
            <a:ext cx="1116124" cy="513136"/>
            <a:chOff x="467544" y="593908"/>
            <a:chExt cx="1656184" cy="864000"/>
          </a:xfrm>
        </p:grpSpPr>
        <p:sp>
          <p:nvSpPr>
            <p:cNvPr id="6" name="Rektangel 5">
              <a:extLst>
                <a:ext uri="{FF2B5EF4-FFF2-40B4-BE49-F238E27FC236}">
                  <a16:creationId xmlns:a16="http://schemas.microsoft.com/office/drawing/2014/main" id="{495764FD-9D57-4848-995A-A2A4388C8D4C}"/>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7" name="Bildobjekt 6">
              <a:extLst>
                <a:ext uri="{FF2B5EF4-FFF2-40B4-BE49-F238E27FC236}">
                  <a16:creationId xmlns:a16="http://schemas.microsoft.com/office/drawing/2014/main" id="{C94867FE-F440-4988-946D-C3B2FC2902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8" name="textruta 7">
            <a:extLst>
              <a:ext uri="{FF2B5EF4-FFF2-40B4-BE49-F238E27FC236}">
                <a16:creationId xmlns:a16="http://schemas.microsoft.com/office/drawing/2014/main" id="{1C5384B7-D15D-4D07-973E-B65150DCAA96}"/>
              </a:ext>
            </a:extLst>
          </p:cNvPr>
          <p:cNvSpPr txBox="1"/>
          <p:nvPr/>
        </p:nvSpPr>
        <p:spPr>
          <a:xfrm>
            <a:off x="7380312" y="1268760"/>
            <a:ext cx="1080120" cy="369332"/>
          </a:xfrm>
          <a:prstGeom prst="rect">
            <a:avLst/>
          </a:prstGeom>
          <a:noFill/>
        </p:spPr>
        <p:txBody>
          <a:bodyPr wrap="square" rtlCol="0">
            <a:spAutoFit/>
          </a:bodyPr>
          <a:lstStyle/>
          <a:p>
            <a:r>
              <a:rPr lang="sv-SE" b="1" dirty="0">
                <a:solidFill>
                  <a:schemeClr val="accent1">
                    <a:lumMod val="75000"/>
                  </a:schemeClr>
                </a:solidFill>
              </a:rPr>
              <a:t>Styrkor!</a:t>
            </a:r>
          </a:p>
        </p:txBody>
      </p:sp>
    </p:spTree>
    <p:extLst>
      <p:ext uri="{BB962C8B-B14F-4D97-AF65-F5344CB8AC3E}">
        <p14:creationId xmlns:p14="http://schemas.microsoft.com/office/powerpoint/2010/main" val="757080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23358C-7C0E-44AB-89FA-3199D15AE9E4}"/>
              </a:ext>
            </a:extLst>
          </p:cNvPr>
          <p:cNvSpPr>
            <a:spLocks noGrp="1"/>
          </p:cNvSpPr>
          <p:nvPr>
            <p:ph type="title"/>
          </p:nvPr>
        </p:nvSpPr>
        <p:spPr>
          <a:xfrm>
            <a:off x="539750" y="404664"/>
            <a:ext cx="7772400" cy="648072"/>
          </a:xfrm>
        </p:spPr>
        <p:txBody>
          <a:bodyPr/>
          <a:lstStyle/>
          <a:p>
            <a:r>
              <a:rPr lang="sv-SE" dirty="0"/>
              <a:t>Tillbakablick ADHD diskurs</a:t>
            </a:r>
          </a:p>
        </p:txBody>
      </p:sp>
      <p:sp>
        <p:nvSpPr>
          <p:cNvPr id="3" name="Platshållare för innehåll 2">
            <a:extLst>
              <a:ext uri="{FF2B5EF4-FFF2-40B4-BE49-F238E27FC236}">
                <a16:creationId xmlns:a16="http://schemas.microsoft.com/office/drawing/2014/main" id="{649D87D4-8046-4F4C-BC9F-39B50044D575}"/>
              </a:ext>
            </a:extLst>
          </p:cNvPr>
          <p:cNvSpPr>
            <a:spLocks noGrp="1"/>
          </p:cNvSpPr>
          <p:nvPr>
            <p:ph idx="1"/>
          </p:nvPr>
        </p:nvSpPr>
        <p:spPr>
          <a:xfrm>
            <a:off x="539750" y="1196752"/>
            <a:ext cx="7772400" cy="5038948"/>
          </a:xfrm>
        </p:spPr>
        <p:txBody>
          <a:bodyPr/>
          <a:lstStyle/>
          <a:p>
            <a:r>
              <a:rPr lang="sv-SE" dirty="0"/>
              <a:t>1798  - Mental rastlöshet</a:t>
            </a:r>
          </a:p>
          <a:p>
            <a:r>
              <a:rPr lang="sv-SE" dirty="0"/>
              <a:t>1845 – Bråkiga barn</a:t>
            </a:r>
          </a:p>
          <a:p>
            <a:r>
              <a:rPr lang="sv-SE" dirty="0"/>
              <a:t>1902 – Dålig moralkontroll</a:t>
            </a:r>
          </a:p>
          <a:p>
            <a:r>
              <a:rPr lang="sv-SE" dirty="0"/>
              <a:t>1940 – Minimal Brain </a:t>
            </a:r>
            <a:r>
              <a:rPr lang="sv-SE" dirty="0" err="1"/>
              <a:t>Dysfunction</a:t>
            </a:r>
            <a:r>
              <a:rPr lang="sv-SE" dirty="0"/>
              <a:t>, MBD</a:t>
            </a:r>
          </a:p>
          <a:p>
            <a:r>
              <a:rPr lang="sv-SE" dirty="0"/>
              <a:t>1968 – Hyperkinetisk reaktion, DSM manualen</a:t>
            </a:r>
          </a:p>
          <a:p>
            <a:r>
              <a:rPr lang="sv-SE" dirty="0"/>
              <a:t>1980 – Attention-deficit disorder – symptombeskrivande</a:t>
            </a:r>
          </a:p>
          <a:p>
            <a:r>
              <a:rPr lang="sv-SE" dirty="0"/>
              <a:t>1986 – Damp – Deficits in attention, motor </a:t>
            </a:r>
            <a:r>
              <a:rPr lang="sv-SE" dirty="0" err="1"/>
              <a:t>control</a:t>
            </a:r>
            <a:r>
              <a:rPr lang="sv-SE" dirty="0"/>
              <a:t> and perception</a:t>
            </a:r>
          </a:p>
          <a:p>
            <a:r>
              <a:rPr lang="sv-SE" dirty="0"/>
              <a:t>1987 – </a:t>
            </a:r>
            <a:r>
              <a:rPr lang="sv-SE" dirty="0" err="1"/>
              <a:t>Adhd</a:t>
            </a:r>
            <a:r>
              <a:rPr lang="sv-SE" dirty="0"/>
              <a:t> – Attention Deficit </a:t>
            </a:r>
            <a:r>
              <a:rPr lang="sv-SE" dirty="0" err="1"/>
              <a:t>Hyperactivity</a:t>
            </a:r>
            <a:r>
              <a:rPr lang="sv-SE" dirty="0"/>
              <a:t> Disorder (</a:t>
            </a:r>
            <a:r>
              <a:rPr lang="sv-SE" dirty="0" err="1"/>
              <a:t>Add</a:t>
            </a:r>
            <a:r>
              <a:rPr lang="sv-SE" dirty="0"/>
              <a:t> en undergrupp inom ADHD)</a:t>
            </a:r>
          </a:p>
          <a:p>
            <a:pPr marL="0" indent="0">
              <a:buNone/>
            </a:pPr>
            <a:endParaRPr lang="sv-SE" dirty="0"/>
          </a:p>
        </p:txBody>
      </p:sp>
      <p:sp>
        <p:nvSpPr>
          <p:cNvPr id="4" name="textruta 3">
            <a:extLst>
              <a:ext uri="{FF2B5EF4-FFF2-40B4-BE49-F238E27FC236}">
                <a16:creationId xmlns:a16="http://schemas.microsoft.com/office/drawing/2014/main" id="{28CB4AF0-60AD-42F1-8A88-04801CB71ADA}"/>
              </a:ext>
            </a:extLst>
          </p:cNvPr>
          <p:cNvSpPr txBox="1"/>
          <p:nvPr/>
        </p:nvSpPr>
        <p:spPr>
          <a:xfrm>
            <a:off x="755576" y="6597352"/>
            <a:ext cx="4032448" cy="230832"/>
          </a:xfrm>
          <a:prstGeom prst="rect">
            <a:avLst/>
          </a:prstGeom>
          <a:noFill/>
        </p:spPr>
        <p:txBody>
          <a:bodyPr wrap="square" rtlCol="0">
            <a:spAutoFit/>
          </a:bodyPr>
          <a:lstStyle/>
          <a:p>
            <a:r>
              <a:rPr lang="sv-SE" sz="900" dirty="0"/>
              <a:t>Källa: Karolinska institutet, Barbro Lindgren &amp; Eva Eriksson</a:t>
            </a:r>
          </a:p>
        </p:txBody>
      </p:sp>
      <p:pic>
        <p:nvPicPr>
          <p:cNvPr id="6" name="Bildobjekt 5" descr="En bild som visar text&#10;&#10;Automatiskt genererad beskrivning">
            <a:extLst>
              <a:ext uri="{FF2B5EF4-FFF2-40B4-BE49-F238E27FC236}">
                <a16:creationId xmlns:a16="http://schemas.microsoft.com/office/drawing/2014/main" id="{3ACBC321-7E3A-4DCF-A837-876EB6B5E0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3649" y="5044592"/>
            <a:ext cx="2592287" cy="1263115"/>
          </a:xfrm>
          <a:prstGeom prst="rect">
            <a:avLst/>
          </a:prstGeom>
        </p:spPr>
      </p:pic>
      <p:pic>
        <p:nvPicPr>
          <p:cNvPr id="8" name="Bildobjekt 7">
            <a:extLst>
              <a:ext uri="{FF2B5EF4-FFF2-40B4-BE49-F238E27FC236}">
                <a16:creationId xmlns:a16="http://schemas.microsoft.com/office/drawing/2014/main" id="{E7310965-BDEF-41AD-8B68-77CE796031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1124744"/>
            <a:ext cx="1800200" cy="1440160"/>
          </a:xfrm>
          <a:prstGeom prst="rect">
            <a:avLst/>
          </a:prstGeom>
        </p:spPr>
      </p:pic>
      <p:sp>
        <p:nvSpPr>
          <p:cNvPr id="11" name="textruta 10">
            <a:extLst>
              <a:ext uri="{FF2B5EF4-FFF2-40B4-BE49-F238E27FC236}">
                <a16:creationId xmlns:a16="http://schemas.microsoft.com/office/drawing/2014/main" id="{375E7264-F26E-41AA-A91C-E9C8748DA00F}"/>
              </a:ext>
            </a:extLst>
          </p:cNvPr>
          <p:cNvSpPr txBox="1"/>
          <p:nvPr/>
        </p:nvSpPr>
        <p:spPr>
          <a:xfrm>
            <a:off x="5940152" y="4797152"/>
            <a:ext cx="3024336" cy="861774"/>
          </a:xfrm>
          <a:prstGeom prst="rect">
            <a:avLst/>
          </a:prstGeom>
          <a:noFill/>
        </p:spPr>
        <p:txBody>
          <a:bodyPr wrap="square" rtlCol="0">
            <a:spAutoFit/>
          </a:bodyPr>
          <a:lstStyle/>
          <a:p>
            <a:r>
              <a:rPr lang="sv-SE" sz="1000" i="1" dirty="0"/>
              <a:t>Det var en gång en mamma som var så snäll och mild. </a:t>
            </a:r>
            <a:br>
              <a:rPr lang="sv-SE" sz="1000" i="1" dirty="0"/>
            </a:br>
            <a:r>
              <a:rPr lang="sv-SE" sz="1000" i="1" dirty="0"/>
              <a:t>Hon hade fått en bebi som var förskräckligt vild. </a:t>
            </a:r>
            <a:br>
              <a:rPr lang="sv-SE" sz="1000" i="1" dirty="0"/>
            </a:br>
            <a:r>
              <a:rPr lang="sv-SE" sz="1000" i="1" dirty="0"/>
              <a:t>Allt som var farligt ville bebin göra. </a:t>
            </a:r>
            <a:br>
              <a:rPr lang="sv-SE" i="1" dirty="0"/>
            </a:br>
            <a:r>
              <a:rPr lang="sv-SE" sz="1000" i="1" dirty="0"/>
              <a:t>På mammans tjat ville han aldrig höra.</a:t>
            </a:r>
            <a:endParaRPr lang="sv-SE" dirty="0"/>
          </a:p>
        </p:txBody>
      </p:sp>
    </p:spTree>
    <p:extLst>
      <p:ext uri="{BB962C8B-B14F-4D97-AF65-F5344CB8AC3E}">
        <p14:creationId xmlns:p14="http://schemas.microsoft.com/office/powerpoint/2010/main" val="90619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EDAE8CE-3AF4-4150-AB78-2459F6B9712B}"/>
              </a:ext>
            </a:extLst>
          </p:cNvPr>
          <p:cNvSpPr>
            <a:spLocks noGrp="1"/>
          </p:cNvSpPr>
          <p:nvPr>
            <p:ph idx="1"/>
          </p:nvPr>
        </p:nvSpPr>
        <p:spPr>
          <a:xfrm>
            <a:off x="611560" y="2708920"/>
            <a:ext cx="7772400" cy="4114800"/>
          </a:xfrm>
        </p:spPr>
        <p:txBody>
          <a:bodyPr/>
          <a:lstStyle/>
          <a:p>
            <a:r>
              <a:rPr lang="sv-SE" dirty="0"/>
              <a:t>Uppmärksamhetsstörning, överaktivitet/impulsivitet och kombinerad form</a:t>
            </a:r>
            <a:endParaRPr lang="sv-SE" sz="1800" baseline="30000" dirty="0"/>
          </a:p>
          <a:p>
            <a:pPr marL="0" indent="0">
              <a:buNone/>
            </a:pPr>
            <a:endParaRPr lang="sv-SE" sz="1800" baseline="30000" dirty="0"/>
          </a:p>
          <a:p>
            <a:pPr lvl="1"/>
            <a:r>
              <a:rPr lang="sv-SE" dirty="0"/>
              <a:t>Prevalensen är 5.3-7.2% (i skolåldern)</a:t>
            </a:r>
            <a:endParaRPr lang="sv-SE" baseline="30000" dirty="0"/>
          </a:p>
          <a:p>
            <a:pPr marL="457200" lvl="1" indent="0">
              <a:buNone/>
            </a:pPr>
            <a:endParaRPr lang="sv-SE" dirty="0"/>
          </a:p>
          <a:p>
            <a:pPr marL="358775" lvl="1" indent="-358775">
              <a:buFont typeface="Wingdings" panose="05000000000000000000" pitchFamily="2" charset="2"/>
              <a:buChar char="§"/>
            </a:pPr>
            <a:r>
              <a:rPr lang="sv-SE" dirty="0"/>
              <a:t>Nedsatta exekutiva förmågor, motivation, koncentration</a:t>
            </a:r>
            <a:r>
              <a:rPr lang="sv-SE" baseline="30000" dirty="0"/>
              <a:t>1,2</a:t>
            </a:r>
          </a:p>
          <a:p>
            <a:pPr marL="457200" lvl="1" indent="0">
              <a:buNone/>
            </a:pPr>
            <a:endParaRPr lang="sv-SE" dirty="0"/>
          </a:p>
          <a:p>
            <a:pPr marL="358775" lvl="1" indent="-358775">
              <a:buFont typeface="Wingdings" panose="05000000000000000000" pitchFamily="2" charset="2"/>
              <a:buChar char="§"/>
            </a:pPr>
            <a:r>
              <a:rPr lang="en-US" dirty="0" err="1"/>
              <a:t>Mindre</a:t>
            </a:r>
            <a:r>
              <a:rPr lang="en-US" dirty="0"/>
              <a:t> </a:t>
            </a:r>
            <a:r>
              <a:rPr lang="en-US" dirty="0" err="1"/>
              <a:t>välfungerande</a:t>
            </a:r>
            <a:r>
              <a:rPr lang="en-US" dirty="0"/>
              <a:t> </a:t>
            </a:r>
            <a:r>
              <a:rPr lang="en-US" dirty="0" err="1"/>
              <a:t>relationer</a:t>
            </a:r>
            <a:r>
              <a:rPr lang="en-US" dirty="0"/>
              <a:t> med </a:t>
            </a:r>
            <a:r>
              <a:rPr lang="en-US" dirty="0" err="1"/>
              <a:t>klasskamrater</a:t>
            </a:r>
            <a:r>
              <a:rPr lang="en-US" dirty="0"/>
              <a:t> </a:t>
            </a:r>
            <a:r>
              <a:rPr lang="en-US" dirty="0" err="1"/>
              <a:t>och</a:t>
            </a:r>
            <a:r>
              <a:rPr lang="en-US" dirty="0"/>
              <a:t> </a:t>
            </a:r>
            <a:r>
              <a:rPr lang="en-US" dirty="0" err="1"/>
              <a:t>lärare</a:t>
            </a:r>
            <a:r>
              <a:rPr lang="sv-SE" baseline="30000" dirty="0"/>
              <a:t>3,4</a:t>
            </a:r>
          </a:p>
          <a:p>
            <a:pPr marL="358775" lvl="1" indent="-358775">
              <a:buFont typeface="Wingdings" panose="05000000000000000000" pitchFamily="2" charset="2"/>
              <a:buChar char="§"/>
            </a:pPr>
            <a:endParaRPr lang="sv-SE" baseline="30000" dirty="0"/>
          </a:p>
          <a:p>
            <a:pPr marL="0" lvl="1" indent="0">
              <a:buNone/>
            </a:pPr>
            <a:r>
              <a:rPr lang="en-US" dirty="0"/>
              <a:t>      </a:t>
            </a:r>
            <a:r>
              <a:rPr lang="en-US" dirty="0" err="1"/>
              <a:t>Agentskap</a:t>
            </a:r>
            <a:r>
              <a:rPr lang="en-US" dirty="0"/>
              <a:t> </a:t>
            </a:r>
            <a:r>
              <a:rPr lang="en-US" dirty="0" err="1"/>
              <a:t>och</a:t>
            </a:r>
            <a:r>
              <a:rPr lang="en-US" dirty="0"/>
              <a:t> </a:t>
            </a:r>
            <a:r>
              <a:rPr lang="en-US" dirty="0" err="1"/>
              <a:t>metakognitiva</a:t>
            </a:r>
            <a:r>
              <a:rPr lang="en-US" dirty="0"/>
              <a:t> </a:t>
            </a:r>
            <a:r>
              <a:rPr lang="en-US" dirty="0" err="1"/>
              <a:t>förmågor</a:t>
            </a:r>
            <a:r>
              <a:rPr lang="sv-SE" baseline="30000" dirty="0"/>
              <a:t>5</a:t>
            </a:r>
          </a:p>
          <a:p>
            <a:pPr marL="0" lvl="1" indent="0">
              <a:buNone/>
            </a:pPr>
            <a:endParaRPr lang="sv-SE" baseline="30000" dirty="0"/>
          </a:p>
        </p:txBody>
      </p:sp>
      <p:sp>
        <p:nvSpPr>
          <p:cNvPr id="4" name="textruta 6">
            <a:extLst>
              <a:ext uri="{FF2B5EF4-FFF2-40B4-BE49-F238E27FC236}">
                <a16:creationId xmlns:a16="http://schemas.microsoft.com/office/drawing/2014/main" id="{6249CEAF-F097-46A4-990A-81651059C464}"/>
              </a:ext>
            </a:extLst>
          </p:cNvPr>
          <p:cNvSpPr txBox="1">
            <a:spLocks noChangeArrowheads="1"/>
          </p:cNvSpPr>
          <p:nvPr/>
        </p:nvSpPr>
        <p:spPr bwMode="auto">
          <a:xfrm>
            <a:off x="562595" y="5661248"/>
            <a:ext cx="8018810"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spAutoFit/>
          </a:bodyPr>
          <a:lstStyle>
            <a:defPPr>
              <a:defRPr lang="sv-SE"/>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a:lstStyle>
          <a:p>
            <a:endParaRPr lang="en-US" sz="1200" dirty="0">
              <a:latin typeface="+mj-lt"/>
            </a:endParaRPr>
          </a:p>
          <a:p>
            <a:endParaRPr lang="en-US" sz="1200" dirty="0">
              <a:latin typeface="+mj-lt"/>
            </a:endParaRPr>
          </a:p>
          <a:p>
            <a:endParaRPr lang="en-US" sz="1200" dirty="0">
              <a:latin typeface="+mj-lt"/>
            </a:endParaRPr>
          </a:p>
          <a:p>
            <a:endParaRPr lang="en-US" sz="800" dirty="0">
              <a:latin typeface="+mj-lt"/>
            </a:endParaRPr>
          </a:p>
          <a:p>
            <a:endParaRPr lang="en-US" sz="800" dirty="0">
              <a:latin typeface="+mj-lt"/>
            </a:endParaRPr>
          </a:p>
          <a:p>
            <a:r>
              <a:rPr lang="en-US" sz="800" dirty="0">
                <a:latin typeface="+mj-lt"/>
              </a:rPr>
              <a:t>1  American Psychiatric Association, 2013; 2. </a:t>
            </a:r>
            <a:r>
              <a:rPr lang="sv-SE" sz="800" dirty="0">
                <a:latin typeface="+mj-lt"/>
              </a:rPr>
              <a:t>Xu et al., 2013; 3.  Plantin </a:t>
            </a:r>
            <a:r>
              <a:rPr lang="sv-SE" sz="800" dirty="0" err="1">
                <a:latin typeface="+mj-lt"/>
              </a:rPr>
              <a:t>Ewe</a:t>
            </a:r>
            <a:r>
              <a:rPr lang="sv-SE" sz="800" dirty="0">
                <a:latin typeface="+mj-lt"/>
              </a:rPr>
              <a:t> &amp; Aspelin, 2021; 4. </a:t>
            </a:r>
            <a:r>
              <a:rPr lang="sv-SE" sz="800" dirty="0" err="1">
                <a:latin typeface="+mj-lt"/>
              </a:rPr>
              <a:t>Nadeau</a:t>
            </a:r>
            <a:r>
              <a:rPr lang="sv-SE" sz="800" dirty="0">
                <a:latin typeface="+mj-lt"/>
              </a:rPr>
              <a:t> et al., 2018; 5. Wiener &amp; Daniels, 2016</a:t>
            </a:r>
            <a:r>
              <a:rPr lang="en-US" sz="700" dirty="0">
                <a:latin typeface="+mj-lt"/>
              </a:rPr>
              <a:t>	 	</a:t>
            </a:r>
          </a:p>
          <a:p>
            <a:endParaRPr lang="en-US" sz="700" dirty="0">
              <a:latin typeface="+mj-lt"/>
              <a:ea typeface="Times New Roman" panose="02020603050405020304" pitchFamily="18" charset="0"/>
            </a:endParaRPr>
          </a:p>
          <a:p>
            <a:pPr marL="228600" indent="-228600">
              <a:buAutoNum type="arabicPeriod"/>
            </a:pPr>
            <a:endParaRPr lang="sv-SE" altLang="sv-SE" sz="700" dirty="0">
              <a:latin typeface="+mj-lt"/>
            </a:endParaRPr>
          </a:p>
        </p:txBody>
      </p:sp>
      <p:grpSp>
        <p:nvGrpSpPr>
          <p:cNvPr id="7" name="Grupp 6">
            <a:extLst>
              <a:ext uri="{FF2B5EF4-FFF2-40B4-BE49-F238E27FC236}">
                <a16:creationId xmlns:a16="http://schemas.microsoft.com/office/drawing/2014/main" id="{7EE55D0C-2FC3-4A4F-A83E-51FB2C590613}"/>
              </a:ext>
            </a:extLst>
          </p:cNvPr>
          <p:cNvGrpSpPr/>
          <p:nvPr/>
        </p:nvGrpSpPr>
        <p:grpSpPr>
          <a:xfrm>
            <a:off x="323528" y="264132"/>
            <a:ext cx="1116124" cy="513136"/>
            <a:chOff x="467544" y="593908"/>
            <a:chExt cx="1656184" cy="864000"/>
          </a:xfrm>
        </p:grpSpPr>
        <p:sp>
          <p:nvSpPr>
            <p:cNvPr id="8" name="Rektangel 7">
              <a:extLst>
                <a:ext uri="{FF2B5EF4-FFF2-40B4-BE49-F238E27FC236}">
                  <a16:creationId xmlns:a16="http://schemas.microsoft.com/office/drawing/2014/main" id="{495764FD-9D57-4848-995A-A2A4388C8D4C}"/>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9" name="Bildobjekt 8">
              <a:extLst>
                <a:ext uri="{FF2B5EF4-FFF2-40B4-BE49-F238E27FC236}">
                  <a16:creationId xmlns:a16="http://schemas.microsoft.com/office/drawing/2014/main" id="{C94867FE-F440-4988-946D-C3B2FC2902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10" name="Rubrik 1">
            <a:extLst>
              <a:ext uri="{FF2B5EF4-FFF2-40B4-BE49-F238E27FC236}">
                <a16:creationId xmlns:a16="http://schemas.microsoft.com/office/drawing/2014/main" id="{F9F16BB5-5D60-45CA-A201-4BC06509D144}"/>
              </a:ext>
            </a:extLst>
          </p:cNvPr>
          <p:cNvSpPr txBox="1">
            <a:spLocks/>
          </p:cNvSpPr>
          <p:nvPr/>
        </p:nvSpPr>
        <p:spPr bwMode="auto">
          <a:xfrm>
            <a:off x="395536" y="1124744"/>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b="1">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a:lstStyle>
          <a:p>
            <a:pPr algn="ctr"/>
            <a:r>
              <a:rPr lang="sv-SE" kern="0" dirty="0"/>
              <a:t>Utvecklingsrelaterade NPF</a:t>
            </a:r>
          </a:p>
        </p:txBody>
      </p:sp>
      <p:sp>
        <p:nvSpPr>
          <p:cNvPr id="12" name="textruta 11">
            <a:extLst>
              <a:ext uri="{FF2B5EF4-FFF2-40B4-BE49-F238E27FC236}">
                <a16:creationId xmlns:a16="http://schemas.microsoft.com/office/drawing/2014/main" id="{72EF6811-2326-4568-941B-816ECF2DD661}"/>
              </a:ext>
            </a:extLst>
          </p:cNvPr>
          <p:cNvSpPr txBox="1"/>
          <p:nvPr/>
        </p:nvSpPr>
        <p:spPr>
          <a:xfrm>
            <a:off x="585394" y="2143849"/>
            <a:ext cx="4572000" cy="400110"/>
          </a:xfrm>
          <a:prstGeom prst="rect">
            <a:avLst/>
          </a:prstGeom>
          <a:noFill/>
        </p:spPr>
        <p:txBody>
          <a:bodyPr wrap="square">
            <a:spAutoFit/>
          </a:bodyPr>
          <a:lstStyle/>
          <a:p>
            <a:r>
              <a:rPr lang="en-US" sz="2000" b="1" dirty="0"/>
              <a:t>ADHD </a:t>
            </a:r>
            <a:r>
              <a:rPr lang="en-US" sz="1200" dirty="0"/>
              <a:t>attention deficit hyperactivity disorder</a:t>
            </a:r>
            <a:endParaRPr lang="en-SE" sz="2000" dirty="0"/>
          </a:p>
        </p:txBody>
      </p:sp>
      <p:sp>
        <p:nvSpPr>
          <p:cNvPr id="2" name="textruta 1">
            <a:extLst>
              <a:ext uri="{FF2B5EF4-FFF2-40B4-BE49-F238E27FC236}">
                <a16:creationId xmlns:a16="http://schemas.microsoft.com/office/drawing/2014/main" id="{3077CEA4-4EB3-40C7-B655-723FBB35FAEF}"/>
              </a:ext>
            </a:extLst>
          </p:cNvPr>
          <p:cNvSpPr txBox="1"/>
          <p:nvPr/>
        </p:nvSpPr>
        <p:spPr>
          <a:xfrm>
            <a:off x="7524328" y="1412776"/>
            <a:ext cx="1224136" cy="369332"/>
          </a:xfrm>
          <a:prstGeom prst="rect">
            <a:avLst/>
          </a:prstGeom>
          <a:noFill/>
        </p:spPr>
        <p:txBody>
          <a:bodyPr wrap="square" rtlCol="0">
            <a:spAutoFit/>
          </a:bodyPr>
          <a:lstStyle/>
          <a:p>
            <a:r>
              <a:rPr lang="sv-SE" b="1" dirty="0">
                <a:solidFill>
                  <a:schemeClr val="accent1">
                    <a:lumMod val="75000"/>
                  </a:schemeClr>
                </a:solidFill>
              </a:rPr>
              <a:t>Styrkor!</a:t>
            </a:r>
          </a:p>
        </p:txBody>
      </p:sp>
    </p:spTree>
    <p:extLst>
      <p:ext uri="{BB962C8B-B14F-4D97-AF65-F5344CB8AC3E}">
        <p14:creationId xmlns:p14="http://schemas.microsoft.com/office/powerpoint/2010/main" val="2357257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CE1B45-1066-450C-ACB3-420B86972EE9}"/>
              </a:ext>
            </a:extLst>
          </p:cNvPr>
          <p:cNvSpPr>
            <a:spLocks noGrp="1"/>
          </p:cNvSpPr>
          <p:nvPr>
            <p:ph type="title"/>
          </p:nvPr>
        </p:nvSpPr>
        <p:spPr/>
        <p:txBody>
          <a:bodyPr/>
          <a:lstStyle/>
          <a:p>
            <a:r>
              <a:rPr lang="sv-SE" dirty="0"/>
              <a:t>	Hur ser det ut i nuläget?</a:t>
            </a:r>
          </a:p>
        </p:txBody>
      </p:sp>
      <p:sp>
        <p:nvSpPr>
          <p:cNvPr id="3" name="Platshållare för innehåll 2">
            <a:extLst>
              <a:ext uri="{FF2B5EF4-FFF2-40B4-BE49-F238E27FC236}">
                <a16:creationId xmlns:a16="http://schemas.microsoft.com/office/drawing/2014/main" id="{11B1D290-1953-4026-BD66-6C03FA6422E3}"/>
              </a:ext>
            </a:extLst>
          </p:cNvPr>
          <p:cNvSpPr>
            <a:spLocks noGrp="1"/>
          </p:cNvSpPr>
          <p:nvPr>
            <p:ph idx="1"/>
          </p:nvPr>
        </p:nvSpPr>
        <p:spPr>
          <a:xfrm>
            <a:off x="539750" y="1916832"/>
            <a:ext cx="7772400" cy="4318868"/>
          </a:xfrm>
        </p:spPr>
        <p:txBody>
          <a:bodyPr/>
          <a:lstStyle/>
          <a:p>
            <a:r>
              <a:rPr lang="sv-SE" dirty="0"/>
              <a:t>Brist på adekvat stöd i grund- och gymnasieskola för individer med NPF kan utveckla sekundära psykiatriska tillstånd (depression, tvångssyndrom, ångest, social fobi)</a:t>
            </a:r>
          </a:p>
          <a:p>
            <a:pPr marL="0" indent="0">
              <a:buNone/>
            </a:pPr>
            <a:endParaRPr lang="sv-SE" dirty="0"/>
          </a:p>
          <a:p>
            <a:r>
              <a:rPr lang="sv-SE" dirty="0"/>
              <a:t>Avsaknad av tidiga och riktade interventioner kan leda till mobbing, ensamhet, problematisk skolfrånvaro</a:t>
            </a:r>
          </a:p>
          <a:p>
            <a:pPr marL="0" indent="0">
              <a:buNone/>
            </a:pPr>
            <a:endParaRPr lang="sv-SE" dirty="0"/>
          </a:p>
          <a:p>
            <a:r>
              <a:rPr lang="sv-SE" dirty="0"/>
              <a:t>Flertalet skolor kan inte erbjuda rätt stöd</a:t>
            </a:r>
          </a:p>
          <a:p>
            <a:pPr marL="0" indent="0">
              <a:buNone/>
            </a:pPr>
            <a:endParaRPr lang="sv-SE" dirty="0"/>
          </a:p>
          <a:p>
            <a:r>
              <a:rPr lang="sv-SE" dirty="0"/>
              <a:t>Stora krav på sociala färdigheter i skola och samhälle</a:t>
            </a:r>
          </a:p>
          <a:p>
            <a:endParaRPr lang="sv-SE" dirty="0"/>
          </a:p>
          <a:p>
            <a:r>
              <a:rPr lang="sv-SE" dirty="0"/>
              <a:t>Individer med AST kommer inte till sin rätt i skola eller arbetsliv</a:t>
            </a:r>
          </a:p>
        </p:txBody>
      </p:sp>
      <p:grpSp>
        <p:nvGrpSpPr>
          <p:cNvPr id="4" name="Grupp 3">
            <a:extLst>
              <a:ext uri="{FF2B5EF4-FFF2-40B4-BE49-F238E27FC236}">
                <a16:creationId xmlns:a16="http://schemas.microsoft.com/office/drawing/2014/main" id="{B13E1579-DEA2-41C5-B6E2-A6108917FD21}"/>
              </a:ext>
            </a:extLst>
          </p:cNvPr>
          <p:cNvGrpSpPr/>
          <p:nvPr/>
        </p:nvGrpSpPr>
        <p:grpSpPr>
          <a:xfrm>
            <a:off x="323528" y="264132"/>
            <a:ext cx="1116124" cy="513136"/>
            <a:chOff x="467544" y="593908"/>
            <a:chExt cx="1656184" cy="864000"/>
          </a:xfrm>
        </p:grpSpPr>
        <p:sp>
          <p:nvSpPr>
            <p:cNvPr id="5" name="Rektangel 4">
              <a:extLst>
                <a:ext uri="{FF2B5EF4-FFF2-40B4-BE49-F238E27FC236}">
                  <a16:creationId xmlns:a16="http://schemas.microsoft.com/office/drawing/2014/main" id="{417F0856-6E37-49C9-961F-DF1CC90D9643}"/>
                </a:ext>
              </a:extLst>
            </p:cNvPr>
            <p:cNvSpPr>
              <a:spLocks noChangeAspect="1"/>
            </p:cNvSpPr>
            <p:nvPr/>
          </p:nvSpPr>
          <p:spPr bwMode="auto">
            <a:xfrm>
              <a:off x="467544" y="593908"/>
              <a:ext cx="1656184" cy="864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dirty="0">
                <a:ln>
                  <a:noFill/>
                </a:ln>
                <a:solidFill>
                  <a:schemeClr val="tx1"/>
                </a:solidFill>
                <a:effectLst/>
                <a:latin typeface="Times" charset="0"/>
              </a:endParaRPr>
            </a:p>
          </p:txBody>
        </p:sp>
        <p:pic>
          <p:nvPicPr>
            <p:cNvPr id="6" name="Bildobjekt 5">
              <a:extLst>
                <a:ext uri="{FF2B5EF4-FFF2-40B4-BE49-F238E27FC236}">
                  <a16:creationId xmlns:a16="http://schemas.microsoft.com/office/drawing/2014/main" id="{6258052C-1121-47AC-AE30-99299CD71D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680568"/>
              <a:ext cx="1552673" cy="724581"/>
            </a:xfrm>
            <a:prstGeom prst="rect">
              <a:avLst/>
            </a:prstGeom>
          </p:spPr>
        </p:pic>
      </p:grpSp>
      <p:sp>
        <p:nvSpPr>
          <p:cNvPr id="7" name="textruta 6">
            <a:extLst>
              <a:ext uri="{FF2B5EF4-FFF2-40B4-BE49-F238E27FC236}">
                <a16:creationId xmlns:a16="http://schemas.microsoft.com/office/drawing/2014/main" id="{8130B9EC-DF88-481A-9B54-6B781A9AD49C}"/>
              </a:ext>
            </a:extLst>
          </p:cNvPr>
          <p:cNvSpPr txBox="1"/>
          <p:nvPr/>
        </p:nvSpPr>
        <p:spPr>
          <a:xfrm>
            <a:off x="1043608" y="6542400"/>
            <a:ext cx="4248472" cy="246221"/>
          </a:xfrm>
          <a:prstGeom prst="rect">
            <a:avLst/>
          </a:prstGeom>
          <a:noFill/>
        </p:spPr>
        <p:txBody>
          <a:bodyPr wrap="square" rtlCol="0">
            <a:spAutoFit/>
          </a:bodyPr>
          <a:lstStyle/>
          <a:p>
            <a:r>
              <a:rPr lang="sv-SE" sz="1000" dirty="0" err="1"/>
              <a:t>Simonoff</a:t>
            </a:r>
            <a:r>
              <a:rPr lang="sv-SE" sz="1000" dirty="0"/>
              <a:t> et al., 2008, Skolinspektionen, 2014; 2016, SOU; 2021</a:t>
            </a:r>
          </a:p>
        </p:txBody>
      </p:sp>
    </p:spTree>
    <p:extLst>
      <p:ext uri="{BB962C8B-B14F-4D97-AF65-F5344CB8AC3E}">
        <p14:creationId xmlns:p14="http://schemas.microsoft.com/office/powerpoint/2010/main" val="150428190"/>
      </p:ext>
    </p:extLst>
  </p:cSld>
  <p:clrMapOvr>
    <a:masterClrMapping/>
  </p:clrMapOvr>
</p:sld>
</file>

<file path=ppt/theme/theme1.xml><?xml version="1.0" encoding="utf-8"?>
<a:theme xmlns:a="http://schemas.openxmlformats.org/drawingml/2006/main" name="KI_KIND_powerpoint_tema1">
  <a:themeElements>
    <a:clrScheme name="">
      <a:dk1>
        <a:srgbClr val="000000"/>
      </a:dk1>
      <a:lt1>
        <a:srgbClr val="FFFFFF"/>
      </a:lt1>
      <a:dk2>
        <a:srgbClr val="000000"/>
      </a:dk2>
      <a:lt2>
        <a:srgbClr val="808080"/>
      </a:lt2>
      <a:accent1>
        <a:srgbClr val="870052"/>
      </a:accent1>
      <a:accent2>
        <a:srgbClr val="9FE6E9"/>
      </a:accent2>
      <a:accent3>
        <a:srgbClr val="FFFFFF"/>
      </a:accent3>
      <a:accent4>
        <a:srgbClr val="000000"/>
      </a:accent4>
      <a:accent5>
        <a:srgbClr val="C3AAB3"/>
      </a:accent5>
      <a:accent6>
        <a:srgbClr val="90D0D3"/>
      </a:accent6>
      <a:hlink>
        <a:srgbClr val="D40963"/>
      </a:hlink>
      <a:folHlink>
        <a:srgbClr val="CBCBCB"/>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2400" b="0" i="0" u="none" strike="noStrike" cap="none" normalizeH="0" baseline="0" smtClean="0">
            <a:ln>
              <a:noFill/>
            </a:ln>
            <a:solidFill>
              <a:schemeClr val="tx1"/>
            </a:solidFill>
            <a:effectLst/>
            <a:latin typeface="Times" charset="0"/>
          </a:defRPr>
        </a:defPPr>
      </a:lstStyle>
    </a:lnDef>
  </a:objectDefaults>
  <a:extraClrSchemeLst>
    <a:extraClrScheme>
      <a:clrScheme name="Office-tema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KI_KIND_powerpoint_tema1</Template>
  <TotalTime>2355</TotalTime>
  <Words>870</Words>
  <Application>Microsoft Office PowerPoint</Application>
  <PresentationFormat>Bildspel på skärmen (4:3)</PresentationFormat>
  <Paragraphs>139</Paragraphs>
  <Slides>14</Slides>
  <Notes>6</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14</vt:i4>
      </vt:variant>
    </vt:vector>
  </HeadingPairs>
  <TitlesOfParts>
    <vt:vector size="20" baseType="lpstr">
      <vt:lpstr>Abadi Extra Light</vt:lpstr>
      <vt:lpstr>Arial</vt:lpstr>
      <vt:lpstr>Calibri</vt:lpstr>
      <vt:lpstr>Times</vt:lpstr>
      <vt:lpstr>Wingdings</vt:lpstr>
      <vt:lpstr>KI_KIND_powerpoint_tema1</vt:lpstr>
      <vt:lpstr> Förmåga till lärande, kognitiva förmågor och studiestrategier </vt:lpstr>
      <vt:lpstr>Syfte med dagens seminarium  </vt:lpstr>
      <vt:lpstr> Reflektioner  </vt:lpstr>
      <vt:lpstr>  Studier &amp; design</vt:lpstr>
      <vt:lpstr> Reflektioner  </vt:lpstr>
      <vt:lpstr>Utvecklingsrelaterade NPF</vt:lpstr>
      <vt:lpstr>Tillbakablick ADHD diskurs</vt:lpstr>
      <vt:lpstr>PowerPoint-presentation</vt:lpstr>
      <vt:lpstr> Hur ser det ut i nuläget?</vt:lpstr>
      <vt:lpstr>PowerPoint-presentation</vt:lpstr>
      <vt:lpstr>PowerPoint-presentation</vt:lpstr>
      <vt:lpstr>Kompetenstrappan – mot inkluderingskompetens  (ursprung från Jensen, 2017)</vt:lpstr>
      <vt:lpstr>PowerPoint-presentation</vt:lpstr>
      <vt:lpstr>Tack för att ni har lyssnat!  Acknowledgements      Vetenskapsrådet, Grant No 2017-06039</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kind</dc:creator>
  <cp:lastModifiedBy>Emma Leifler</cp:lastModifiedBy>
  <cp:revision>862</cp:revision>
  <cp:lastPrinted>2022-06-06T12:30:00Z</cp:lastPrinted>
  <dcterms:created xsi:type="dcterms:W3CDTF">2020-03-10T11:02:59Z</dcterms:created>
  <dcterms:modified xsi:type="dcterms:W3CDTF">2022-10-30T19:18:37Z</dcterms:modified>
</cp:coreProperties>
</file>